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70" r:id="rId2"/>
    <p:sldId id="256" r:id="rId3"/>
    <p:sldId id="271" r:id="rId4"/>
    <p:sldId id="416" r:id="rId5"/>
    <p:sldId id="417" r:id="rId6"/>
    <p:sldId id="418" r:id="rId7"/>
    <p:sldId id="419" r:id="rId8"/>
    <p:sldId id="420" r:id="rId9"/>
    <p:sldId id="421" r:id="rId10"/>
    <p:sldId id="422" r:id="rId11"/>
    <p:sldId id="423" r:id="rId12"/>
    <p:sldId id="424" r:id="rId13"/>
    <p:sldId id="425" r:id="rId14"/>
    <p:sldId id="426" r:id="rId15"/>
    <p:sldId id="427" r:id="rId16"/>
    <p:sldId id="428" r:id="rId17"/>
    <p:sldId id="429" r:id="rId18"/>
    <p:sldId id="432" r:id="rId19"/>
    <p:sldId id="431" r:id="rId20"/>
    <p:sldId id="321" r:id="rId2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8E00"/>
    <a:srgbClr val="FF0000"/>
    <a:srgbClr val="6600CC"/>
    <a:srgbClr val="FFFF00"/>
    <a:srgbClr val="35C8D7"/>
    <a:srgbClr val="FFFFBB"/>
    <a:srgbClr val="6DFF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18" autoAdjust="0"/>
    <p:restoredTop sz="94614" autoAdjust="0"/>
  </p:normalViewPr>
  <p:slideViewPr>
    <p:cSldViewPr>
      <p:cViewPr varScale="1">
        <p:scale>
          <a:sx n="50" d="100"/>
          <a:sy n="50" d="100"/>
        </p:scale>
        <p:origin x="-123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  <a:ea typeface="+mn-ea"/>
              </a:defRPr>
            </a:lvl1pPr>
          </a:lstStyle>
          <a:p>
            <a:pPr>
              <a:defRPr/>
            </a:pPr>
            <a:fld id="{D8238648-5E4E-4E40-A7E4-EFF55CB82BF9}" type="datetimeFigureOut">
              <a:rPr lang="zh-CN" altLang="en-US"/>
              <a:pPr>
                <a:defRPr/>
              </a:pPr>
              <a:t>2018/8/9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  <a:ea typeface="+mn-ea"/>
              </a:defRPr>
            </a:lvl1pPr>
          </a:lstStyle>
          <a:p>
            <a:pPr>
              <a:defRPr/>
            </a:pPr>
            <a:fld id="{BEEF77D2-F53E-4C52-ADE5-7E645125DC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5294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9B37883-EE89-4046-82AF-2F1812172094}" type="slidenum">
              <a:rPr lang="zh-CN" altLang="en-US" smtClean="0">
                <a:solidFill>
                  <a:srgbClr val="000000"/>
                </a:solidFill>
                <a:ea typeface="宋体" pitchFamily="2" charset="-122"/>
              </a:rPr>
              <a:pPr/>
              <a:t>4</a:t>
            </a:fld>
            <a:endParaRPr lang="zh-CN" altLang="en-US" smtClean="0">
              <a:solidFill>
                <a:srgbClr val="000000"/>
              </a:solidFill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E51AD36-14CD-4EBE-8056-090C3501BED5}" type="slidenum">
              <a:rPr lang="zh-CN" altLang="en-US" smtClean="0">
                <a:ea typeface="宋体" pitchFamily="2" charset="-122"/>
              </a:rPr>
              <a:pPr/>
              <a:t>13</a:t>
            </a:fld>
            <a:endParaRPr lang="zh-CN" altLang="en-US" smtClean="0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003BB24-8CAB-4AC6-BAEB-5E7450E10F97}" type="slidenum">
              <a:rPr lang="zh-CN" altLang="en-US" smtClean="0">
                <a:ea typeface="宋体" pitchFamily="2" charset="-122"/>
              </a:rPr>
              <a:pPr/>
              <a:t>14</a:t>
            </a:fld>
            <a:endParaRPr lang="zh-CN" altLang="en-US" smtClean="0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B757ECA-DB59-46EC-B40E-8AC4B87D5DD2}" type="slidenum">
              <a:rPr lang="zh-CN" altLang="en-US" smtClean="0">
                <a:ea typeface="宋体" pitchFamily="2" charset="-122"/>
              </a:rPr>
              <a:pPr/>
              <a:t>15</a:t>
            </a:fld>
            <a:endParaRPr lang="zh-CN" altLang="en-US" smtClean="0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5DA6301-2983-4758-8132-6AFFE8810C1F}" type="slidenum">
              <a:rPr lang="zh-CN" altLang="en-US" smtClean="0">
                <a:solidFill>
                  <a:srgbClr val="000000"/>
                </a:solidFill>
                <a:ea typeface="宋体" pitchFamily="2" charset="-122"/>
              </a:rPr>
              <a:pPr/>
              <a:t>16</a:t>
            </a:fld>
            <a:endParaRPr lang="zh-CN" altLang="en-US" smtClean="0">
              <a:solidFill>
                <a:srgbClr val="000000"/>
              </a:solidFill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37F6CA8-DBA6-4F2E-98F1-86E0D7A3C1FA}" type="slidenum">
              <a:rPr lang="zh-CN" altLang="en-US" smtClean="0">
                <a:solidFill>
                  <a:srgbClr val="000000"/>
                </a:solidFill>
                <a:ea typeface="宋体" pitchFamily="2" charset="-122"/>
              </a:rPr>
              <a:pPr/>
              <a:t>17</a:t>
            </a:fld>
            <a:endParaRPr lang="zh-CN" altLang="en-US" smtClean="0">
              <a:solidFill>
                <a:srgbClr val="000000"/>
              </a:solidFill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6848B88-84BD-44D5-9C44-BFAB40D7BB37}" type="slidenum">
              <a:rPr lang="zh-CN" altLang="en-US" smtClean="0">
                <a:solidFill>
                  <a:srgbClr val="000000"/>
                </a:solidFill>
                <a:ea typeface="宋体" pitchFamily="2" charset="-122"/>
              </a:rPr>
              <a:pPr/>
              <a:t>18</a:t>
            </a:fld>
            <a:endParaRPr lang="zh-CN" altLang="en-US" smtClean="0">
              <a:solidFill>
                <a:srgbClr val="000000"/>
              </a:solidFill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D035765-3BAE-45C2-90F4-90D99FD1FB31}" type="slidenum">
              <a:rPr lang="zh-CN" altLang="en-US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BD6B6CB-1EED-4AE0-9F79-2C32822BAC6E}" type="slidenum">
              <a:rPr lang="zh-CN" altLang="en-US" smtClean="0">
                <a:ea typeface="宋体" pitchFamily="2" charset="-122"/>
              </a:rPr>
              <a:pPr/>
              <a:t>5</a:t>
            </a:fld>
            <a:endParaRPr lang="zh-CN" altLang="en-US" smtClean="0"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F3DAA05-D369-40A6-926A-AE84ACBD7BB0}" type="slidenum">
              <a:rPr lang="zh-CN" altLang="en-US" smtClean="0">
                <a:solidFill>
                  <a:srgbClr val="000000"/>
                </a:solidFill>
                <a:ea typeface="宋体" pitchFamily="2" charset="-122"/>
              </a:rPr>
              <a:pPr/>
              <a:t>6</a:t>
            </a:fld>
            <a:endParaRPr lang="zh-CN" altLang="en-US" smtClean="0">
              <a:solidFill>
                <a:srgbClr val="000000"/>
              </a:solidFill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098CA07-12BE-4F3E-BAF4-4FC367107BA0}" type="slidenum">
              <a:rPr lang="zh-CN" altLang="en-US" smtClean="0">
                <a:solidFill>
                  <a:srgbClr val="000000"/>
                </a:solidFill>
                <a:ea typeface="宋体" pitchFamily="2" charset="-122"/>
              </a:rPr>
              <a:pPr/>
              <a:t>7</a:t>
            </a:fld>
            <a:endParaRPr lang="zh-CN" altLang="en-US" smtClean="0">
              <a:solidFill>
                <a:srgbClr val="000000"/>
              </a:solidFill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68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E67A7C1-D047-4BF5-B578-C2DAC1F94C83}" type="slidenum">
              <a:rPr lang="zh-CN" altLang="en-US" smtClean="0">
                <a:solidFill>
                  <a:srgbClr val="000000"/>
                </a:solidFill>
                <a:ea typeface="宋体" pitchFamily="2" charset="-122"/>
              </a:rPr>
              <a:pPr/>
              <a:t>8</a:t>
            </a:fld>
            <a:endParaRPr lang="zh-CN" altLang="en-US" smtClean="0">
              <a:solidFill>
                <a:srgbClr val="000000"/>
              </a:solidFill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78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A4B0752-AEDC-4FA7-B046-D03FFDCE21F7}" type="slidenum">
              <a:rPr lang="zh-CN" altLang="en-US" smtClean="0">
                <a:solidFill>
                  <a:srgbClr val="000000"/>
                </a:solidFill>
                <a:ea typeface="宋体" pitchFamily="2" charset="-122"/>
              </a:rPr>
              <a:pPr/>
              <a:t>9</a:t>
            </a:fld>
            <a:endParaRPr lang="zh-CN" altLang="en-US" smtClean="0">
              <a:solidFill>
                <a:srgbClr val="000000"/>
              </a:solidFill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89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BA39CA5-F900-4D44-B5FB-312076D44985}" type="slidenum">
              <a:rPr lang="zh-CN" altLang="en-US" smtClean="0">
                <a:solidFill>
                  <a:srgbClr val="000000"/>
                </a:solidFill>
                <a:ea typeface="宋体" pitchFamily="2" charset="-122"/>
              </a:rPr>
              <a:pPr/>
              <a:t>10</a:t>
            </a:fld>
            <a:endParaRPr lang="zh-CN" altLang="en-US" smtClean="0">
              <a:solidFill>
                <a:srgbClr val="000000"/>
              </a:solidFill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99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B4B4286-24F3-4918-9077-10C008599DBD}" type="slidenum">
              <a:rPr lang="zh-CN" altLang="en-US" smtClean="0">
                <a:solidFill>
                  <a:srgbClr val="000000"/>
                </a:solidFill>
                <a:ea typeface="宋体" pitchFamily="2" charset="-122"/>
              </a:rPr>
              <a:pPr/>
              <a:t>11</a:t>
            </a:fld>
            <a:endParaRPr lang="zh-CN" altLang="en-US" smtClean="0">
              <a:solidFill>
                <a:srgbClr val="000000"/>
              </a:solidFill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A37FBE0-E6F4-4520-9072-EDEE1C3B57C8}" type="slidenum">
              <a:rPr lang="zh-CN" altLang="en-US" smtClean="0">
                <a:ea typeface="宋体" pitchFamily="2" charset="-122"/>
              </a:rPr>
              <a:pPr/>
              <a:t>12</a:t>
            </a:fld>
            <a:endParaRPr lang="zh-CN" altLang="en-US" smtClean="0">
              <a:ea typeface="宋体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86E7D46D-5911-44BF-BB68-C16F99F7DA4C}" type="datetimeFigureOut">
              <a:rPr lang="zh-CN" altLang="en-US"/>
              <a:pPr>
                <a:defRPr/>
              </a:pPr>
              <a:t>2018/8/9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84FBB7E1-A4AD-4D2D-A707-1B33D25259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3093AA56-E9BD-4EA3-9F6D-C3070CF26D99}" type="datetimeFigureOut">
              <a:rPr lang="zh-CN" altLang="en-US"/>
              <a:pPr>
                <a:defRPr/>
              </a:pPr>
              <a:t>2018/8/9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5A61D4BB-0C69-4FD9-A0CF-CBC1964073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34743729-D7D3-40A3-BC85-29DFF4057420}" type="datetimeFigureOut">
              <a:rPr lang="zh-CN" altLang="en-US"/>
              <a:pPr>
                <a:defRPr/>
              </a:pPr>
              <a:t>2018/8/9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F0B8D946-BF7A-4DF0-B57C-1974E2142B7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1BB8BE-B258-480B-80F0-27F53DD6BA8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C15EC0-FE8B-4B28-8977-822F250F54C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 userDrawn="1"/>
        </p:nvSpPr>
        <p:spPr>
          <a:xfrm>
            <a:off x="7429500" y="357188"/>
            <a:ext cx="12144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000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b="0" dirty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b="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066D0FDD-9646-4F36-A272-5802ECB55F08}" type="datetimeFigureOut">
              <a:rPr lang="zh-CN" altLang="en-US"/>
              <a:pPr>
                <a:defRPr/>
              </a:pPr>
              <a:t>2018/8/9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B5C03B1D-CB6F-4153-A980-71D6122BB0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439D9EC7-7B43-46DD-A5AF-083B9C1A0050}" type="datetimeFigureOut">
              <a:rPr lang="zh-CN" altLang="en-US"/>
              <a:pPr>
                <a:defRPr/>
              </a:pPr>
              <a:t>2018/8/9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3117FF8F-D7FF-46E5-BF55-0272E9A966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A124CDE7-6B4B-4C78-BC27-D2DB2BB23878}" type="datetimeFigureOut">
              <a:rPr lang="zh-CN" altLang="en-US"/>
              <a:pPr>
                <a:defRPr/>
              </a:pPr>
              <a:t>2018/8/9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EA8A8AE5-C47C-424D-932E-6757A7FC70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B395BD84-F7AC-4712-8D78-4EC5A1655ABE}" type="datetimeFigureOut">
              <a:rPr lang="zh-CN" altLang="en-US"/>
              <a:pPr>
                <a:defRPr/>
              </a:pPr>
              <a:t>2018/8/9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5BA97F03-9839-46E4-BEC3-5F2496619E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061BFB5A-D6EB-443B-9E63-71E24132A88C}" type="datetimeFigureOut">
              <a:rPr lang="zh-CN" altLang="en-US"/>
              <a:pPr>
                <a:defRPr/>
              </a:pPr>
              <a:t>2018/8/9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CCEA0A01-9C50-42FC-A98E-6A53A9B9C8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5E3E287C-1664-4F8E-B510-2A6F3FA8BCCA}" type="datetimeFigureOut">
              <a:rPr lang="zh-CN" altLang="en-US"/>
              <a:pPr>
                <a:defRPr/>
              </a:pPr>
              <a:t>2018/8/9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412C169B-DADB-481A-90F0-6C6884B45E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97F7038C-0697-4F96-9D0F-22C680DDE8A7}" type="datetimeFigureOut">
              <a:rPr lang="zh-CN" altLang="en-US"/>
              <a:pPr>
                <a:defRPr/>
              </a:pPr>
              <a:t>2018/8/9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CFA685D6-E661-49A1-8A32-4843C7FD859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A97ABFE5-DF97-498B-B31E-406C835EFB8E}" type="datetimeFigureOut">
              <a:rPr lang="zh-CN" altLang="en-US"/>
              <a:pPr>
                <a:defRPr/>
              </a:pPr>
              <a:t>2018/8/9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fld id="{D5D3DFBF-A43E-48B1-866B-AD68854898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2" descr="C:\Documents and Settings\Administrator\桌面\五洲时代天华Logo.png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25488" y="134938"/>
            <a:ext cx="1757362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直接连接符 11"/>
          <p:cNvCxnSpPr/>
          <p:nvPr userDrawn="1"/>
        </p:nvCxnSpPr>
        <p:spPr>
          <a:xfrm>
            <a:off x="428625" y="6356350"/>
            <a:ext cx="828675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3" r:id="rId12"/>
    <p:sldLayoutId id="2147483676" r:id="rId1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2700338" y="3068638"/>
            <a:ext cx="38877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7200">
                <a:solidFill>
                  <a:srgbClr val="FFC000"/>
                </a:solidFill>
                <a:latin typeface="宋体" charset="-122"/>
                <a:ea typeface="黑体" pitchFamily="2" charset="-122"/>
              </a:rPr>
              <a:t>服务师生</a:t>
            </a:r>
          </a:p>
        </p:txBody>
      </p:sp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4427538" y="4365625"/>
            <a:ext cx="38893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7200">
                <a:solidFill>
                  <a:srgbClr val="FFC000"/>
                </a:solidFill>
                <a:latin typeface="宋体" charset="-122"/>
                <a:ea typeface="黑体" pitchFamily="2" charset="-122"/>
              </a:rPr>
              <a:t>方便老师</a:t>
            </a: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1042988" y="1773238"/>
            <a:ext cx="38893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7200">
                <a:solidFill>
                  <a:srgbClr val="FFC000"/>
                </a:solidFill>
                <a:latin typeface="宋体" charset="-122"/>
                <a:ea typeface="黑体" pitchFamily="2" charset="-122"/>
              </a:rPr>
              <a:t>贴近教学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" y="2347913"/>
            <a:ext cx="8059737" cy="25717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048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750888"/>
            <a:ext cx="8229600" cy="1311275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、广场为观察点，学校在北偏西</a:t>
            </a:r>
            <a:r>
              <a:rPr lang="en-US" altLang="zh-CN" b="1" smtClean="0">
                <a:latin typeface="华文楷体" pitchFamily="2" charset="-122"/>
                <a:ea typeface="华文楷体" pitchFamily="2" charset="-122"/>
              </a:rPr>
              <a:t>30</a:t>
            </a:r>
            <a:r>
              <a:rPr lang="en-US" altLang="zh-CN" b="1" smtClean="0">
                <a:latin typeface="华文楷体" pitchFamily="2" charset="-122"/>
                <a:ea typeface="华文楷体" pitchFamily="2" charset="-122"/>
                <a:sym typeface="Symbol" pitchFamily="18" charset="2"/>
              </a:rPr>
              <a:t></a:t>
            </a:r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的方向上，下图中正确的是（      ）。</a:t>
            </a:r>
          </a:p>
        </p:txBody>
      </p:sp>
      <p:sp>
        <p:nvSpPr>
          <p:cNvPr id="20484" name="Text Box 6"/>
          <p:cNvSpPr txBox="1">
            <a:spLocks noChangeArrowheads="1"/>
          </p:cNvSpPr>
          <p:nvPr/>
        </p:nvSpPr>
        <p:spPr bwMode="auto">
          <a:xfrm>
            <a:off x="1379538" y="4632325"/>
            <a:ext cx="690562" cy="582613"/>
          </a:xfrm>
          <a:prstGeom prst="rect">
            <a:avLst/>
          </a:prstGeom>
          <a:solidFill>
            <a:srgbClr val="FFFFFF"/>
          </a:solidFill>
          <a:ln w="381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pPr algn="just"/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A</a:t>
            </a:r>
          </a:p>
        </p:txBody>
      </p:sp>
      <p:sp>
        <p:nvSpPr>
          <p:cNvPr id="20485" name="Text Box 7"/>
          <p:cNvSpPr txBox="1">
            <a:spLocks noChangeArrowheads="1"/>
          </p:cNvSpPr>
          <p:nvPr/>
        </p:nvSpPr>
        <p:spPr bwMode="auto">
          <a:xfrm>
            <a:off x="4195763" y="4586288"/>
            <a:ext cx="690562" cy="584200"/>
          </a:xfrm>
          <a:prstGeom prst="rect">
            <a:avLst/>
          </a:prstGeom>
          <a:solidFill>
            <a:srgbClr val="FFFFFF"/>
          </a:solidFill>
          <a:ln w="381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pPr algn="just"/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B</a:t>
            </a:r>
          </a:p>
        </p:txBody>
      </p:sp>
      <p:sp>
        <p:nvSpPr>
          <p:cNvPr id="20486" name="Text Box 8"/>
          <p:cNvSpPr txBox="1">
            <a:spLocks noChangeArrowheads="1"/>
          </p:cNvSpPr>
          <p:nvPr/>
        </p:nvSpPr>
        <p:spPr bwMode="auto">
          <a:xfrm>
            <a:off x="7096125" y="4557713"/>
            <a:ext cx="690563" cy="582612"/>
          </a:xfrm>
          <a:prstGeom prst="rect">
            <a:avLst/>
          </a:prstGeom>
          <a:solidFill>
            <a:srgbClr val="FFFFFF"/>
          </a:solidFill>
          <a:ln w="381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pPr algn="just"/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C</a:t>
            </a:r>
          </a:p>
        </p:txBody>
      </p:sp>
      <p:sp>
        <p:nvSpPr>
          <p:cNvPr id="19492" name="Text Box 36"/>
          <p:cNvSpPr txBox="1">
            <a:spLocks noChangeArrowheads="1"/>
          </p:cNvSpPr>
          <p:nvPr/>
        </p:nvSpPr>
        <p:spPr bwMode="auto">
          <a:xfrm>
            <a:off x="5000625" y="1625600"/>
            <a:ext cx="10810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9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9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60378" y="2097236"/>
            <a:ext cx="5072062" cy="43561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15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85813" y="548680"/>
            <a:ext cx="7543800" cy="26670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、照样子写出右上图中各字母的位置。</a:t>
            </a:r>
          </a:p>
          <a:p>
            <a:pPr eaLnBrk="1" hangingPunct="1">
              <a:buFontTx/>
              <a:buNone/>
            </a:pP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A(2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1)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B(</a:t>
            </a:r>
            <a:r>
              <a:rPr lang="en-US" altLang="zh-CN" b="1" u="sng" dirty="0" smtClean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b="1" u="sng" dirty="0" smtClean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C(</a:t>
            </a:r>
            <a:r>
              <a:rPr lang="en-US" altLang="zh-CN" b="1" u="sng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b="1" u="sng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、</a:t>
            </a:r>
          </a:p>
          <a:p>
            <a:pPr eaLnBrk="1" hangingPunct="1">
              <a:buFontTx/>
              <a:buNone/>
            </a:pP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D(</a:t>
            </a:r>
            <a:r>
              <a:rPr lang="en-US" altLang="zh-CN" b="1" u="sng" dirty="0" smtClean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b="1" u="sng" dirty="0" smtClean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) 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E(</a:t>
            </a:r>
            <a:r>
              <a:rPr lang="en-US" altLang="zh-CN" b="1" u="sng" dirty="0" smtClean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b="1" u="sng" dirty="0" smtClean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F(</a:t>
            </a:r>
            <a:r>
              <a:rPr lang="en-US" altLang="zh-CN" b="1" u="sng" dirty="0" smtClean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b="1" u="sng" dirty="0" smtClean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、</a:t>
            </a:r>
            <a:endParaRPr lang="en-US" altLang="zh-CN" b="1" dirty="0" smtClean="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FontTx/>
              <a:buNone/>
            </a:pP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G(</a:t>
            </a:r>
            <a:r>
              <a:rPr lang="en-US" altLang="zh-CN" b="1" u="sng" dirty="0" smtClean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b="1" u="sng" dirty="0" smtClean="0">
                <a:latin typeface="华文楷体" pitchFamily="2" charset="-122"/>
                <a:ea typeface="华文楷体" pitchFamily="2" charset="-122"/>
              </a:rPr>
              <a:t>   </a:t>
            </a: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en-US" altLang="zh-CN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2987824" y="1064930"/>
            <a:ext cx="57626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</a:t>
            </a: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3635896" y="1060167"/>
            <a:ext cx="57626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</a:t>
            </a: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4932040" y="1052230"/>
            <a:ext cx="57626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</a:t>
            </a: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5652120" y="1064930"/>
            <a:ext cx="57626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5</a:t>
            </a: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1331640" y="1628800"/>
            <a:ext cx="57626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</a:t>
            </a:r>
          </a:p>
        </p:txBody>
      </p:sp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1907704" y="1628800"/>
            <a:ext cx="4079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</a:t>
            </a:r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3347864" y="1628800"/>
            <a:ext cx="57626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5</a:t>
            </a:r>
          </a:p>
        </p:txBody>
      </p:sp>
      <p:sp>
        <p:nvSpPr>
          <p:cNvPr id="20491" name="Text Box 11"/>
          <p:cNvSpPr txBox="1">
            <a:spLocks noChangeArrowheads="1"/>
          </p:cNvSpPr>
          <p:nvPr/>
        </p:nvSpPr>
        <p:spPr bwMode="auto">
          <a:xfrm>
            <a:off x="3995936" y="1628800"/>
            <a:ext cx="406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</a:t>
            </a:r>
          </a:p>
        </p:txBody>
      </p:sp>
      <p:sp>
        <p:nvSpPr>
          <p:cNvPr id="20492" name="Text Box 12"/>
          <p:cNvSpPr txBox="1">
            <a:spLocks noChangeArrowheads="1"/>
          </p:cNvSpPr>
          <p:nvPr/>
        </p:nvSpPr>
        <p:spPr bwMode="auto">
          <a:xfrm>
            <a:off x="5182220" y="1628800"/>
            <a:ext cx="4699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4</a:t>
            </a:r>
          </a:p>
        </p:txBody>
      </p:sp>
      <p:sp>
        <p:nvSpPr>
          <p:cNvPr id="20493" name="Text Box 13"/>
          <p:cNvSpPr txBox="1">
            <a:spLocks noChangeArrowheads="1"/>
          </p:cNvSpPr>
          <p:nvPr/>
        </p:nvSpPr>
        <p:spPr bwMode="auto">
          <a:xfrm>
            <a:off x="5858867" y="1628800"/>
            <a:ext cx="4413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</a:t>
            </a:r>
          </a:p>
        </p:txBody>
      </p:sp>
      <p:sp>
        <p:nvSpPr>
          <p:cNvPr id="20494" name="Text Box 14"/>
          <p:cNvSpPr txBox="1">
            <a:spLocks noChangeArrowheads="1"/>
          </p:cNvSpPr>
          <p:nvPr/>
        </p:nvSpPr>
        <p:spPr bwMode="auto">
          <a:xfrm>
            <a:off x="1300708" y="2204864"/>
            <a:ext cx="52228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6</a:t>
            </a:r>
          </a:p>
        </p:txBody>
      </p:sp>
      <p:sp>
        <p:nvSpPr>
          <p:cNvPr id="20495" name="Text Box 15"/>
          <p:cNvSpPr txBox="1">
            <a:spLocks noChangeArrowheads="1"/>
          </p:cNvSpPr>
          <p:nvPr/>
        </p:nvSpPr>
        <p:spPr bwMode="auto">
          <a:xfrm>
            <a:off x="1983135" y="2204864"/>
            <a:ext cx="4286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20485" grpId="0"/>
      <p:bldP spid="20486" grpId="0"/>
      <p:bldP spid="20487" grpId="0"/>
      <p:bldP spid="20488" grpId="0"/>
      <p:bldP spid="20489" grpId="0"/>
      <p:bldP spid="20490" grpId="0"/>
      <p:bldP spid="20491" grpId="0"/>
      <p:bldP spid="20492" grpId="0"/>
      <p:bldP spid="20493" grpId="0"/>
      <p:bldP spid="20494" grpId="0"/>
      <p:bldP spid="2049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5"/>
          <p:cNvSpPr txBox="1">
            <a:spLocks noChangeArrowheads="1"/>
          </p:cNvSpPr>
          <p:nvPr/>
        </p:nvSpPr>
        <p:spPr bwMode="auto">
          <a:xfrm>
            <a:off x="0" y="6278563"/>
            <a:ext cx="41148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bg1"/>
                </a:solidFill>
              </a:rPr>
              <a:t>比例尺</a:t>
            </a:r>
            <a:r>
              <a:rPr lang="en-US" altLang="zh-CN" sz="3200" b="1">
                <a:solidFill>
                  <a:schemeClr val="bg1"/>
                </a:solidFill>
              </a:rPr>
              <a:t>1</a:t>
            </a:r>
            <a:r>
              <a:rPr lang="zh-CN" altLang="en-US" sz="3200" b="1">
                <a:solidFill>
                  <a:schemeClr val="bg1"/>
                </a:solidFill>
              </a:rPr>
              <a:t>：</a:t>
            </a:r>
            <a:r>
              <a:rPr lang="en-US" altLang="zh-CN" sz="3200" b="1">
                <a:solidFill>
                  <a:schemeClr val="bg1"/>
                </a:solidFill>
              </a:rPr>
              <a:t>80</a:t>
            </a:r>
          </a:p>
        </p:txBody>
      </p:sp>
      <p:pic>
        <p:nvPicPr>
          <p:cNvPr id="22531" name="图片 3" descr="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593" y="692696"/>
            <a:ext cx="4143375" cy="5690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圆角矩形标注 4"/>
          <p:cNvSpPr>
            <a:spLocks noChangeArrowheads="1"/>
          </p:cNvSpPr>
          <p:nvPr/>
        </p:nvSpPr>
        <p:spPr bwMode="auto">
          <a:xfrm>
            <a:off x="1357313" y="785813"/>
            <a:ext cx="1357312" cy="571500"/>
          </a:xfrm>
          <a:prstGeom prst="wedgeRoundRectCallout">
            <a:avLst>
              <a:gd name="adj1" fmla="val -47088"/>
              <a:gd name="adj2" fmla="val -65500"/>
              <a:gd name="adj3" fmla="val 16667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altLang="zh-CN" sz="2800" b="1"/>
              <a:t>1:2000</a:t>
            </a:r>
            <a:endParaRPr lang="zh-CN" altLang="en-US" sz="2800" b="1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572000" y="1143000"/>
            <a:ext cx="4143375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一幅图的图上距离与实际距离的比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叫做这幅图的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比例尺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6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357688" y="3500438"/>
            <a:ext cx="4514850" cy="5238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图上距离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实际距离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=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比例尺</a:t>
            </a:r>
            <a:endParaRPr lang="zh-CN" altLang="en-US" sz="2800"/>
          </a:p>
        </p:txBody>
      </p:sp>
      <p:grpSp>
        <p:nvGrpSpPr>
          <p:cNvPr id="2" name="组合 14"/>
          <p:cNvGrpSpPr>
            <a:grpSpLocks/>
          </p:cNvGrpSpPr>
          <p:nvPr/>
        </p:nvGrpSpPr>
        <p:grpSpPr bwMode="auto">
          <a:xfrm>
            <a:off x="5072063" y="4286250"/>
            <a:ext cx="3429000" cy="1285875"/>
            <a:chOff x="5072066" y="4286256"/>
            <a:chExt cx="3429024" cy="1285884"/>
          </a:xfrm>
        </p:grpSpPr>
        <p:sp>
          <p:nvSpPr>
            <p:cNvPr id="14" name="矩形 13"/>
            <p:cNvSpPr/>
            <p:nvPr/>
          </p:nvSpPr>
          <p:spPr bwMode="auto">
            <a:xfrm>
              <a:off x="5072066" y="4286256"/>
              <a:ext cx="3429024" cy="1285884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3" name="组合 12"/>
            <p:cNvGrpSpPr>
              <a:grpSpLocks/>
            </p:cNvGrpSpPr>
            <p:nvPr/>
          </p:nvGrpSpPr>
          <p:grpSpPr bwMode="auto">
            <a:xfrm>
              <a:off x="5170469" y="4403374"/>
              <a:ext cx="3245081" cy="1068966"/>
              <a:chOff x="5170469" y="4403374"/>
              <a:chExt cx="3245081" cy="1068966"/>
            </a:xfrm>
          </p:grpSpPr>
          <p:sp>
            <p:nvSpPr>
              <p:cNvPr id="22538" name="矩形 7"/>
              <p:cNvSpPr>
                <a:spLocks noChangeArrowheads="1"/>
              </p:cNvSpPr>
              <p:nvPr/>
            </p:nvSpPr>
            <p:spPr bwMode="auto">
              <a:xfrm>
                <a:off x="5170469" y="4403374"/>
                <a:ext cx="1627369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2800" b="1">
                    <a:latin typeface="楷体_GB2312" pitchFamily="49" charset="-122"/>
                    <a:ea typeface="楷体_GB2312" pitchFamily="49" charset="-122"/>
                  </a:rPr>
                  <a:t>图上距离</a:t>
                </a:r>
                <a:endParaRPr lang="zh-CN" altLang="en-US" sz="2800"/>
              </a:p>
            </p:txBody>
          </p:sp>
          <p:cxnSp>
            <p:nvCxnSpPr>
              <p:cNvPr id="22539" name="直接连接符 9"/>
              <p:cNvCxnSpPr>
                <a:cxnSpLocks noChangeShapeType="1"/>
              </p:cNvCxnSpPr>
              <p:nvPr/>
            </p:nvCxnSpPr>
            <p:spPr bwMode="auto">
              <a:xfrm>
                <a:off x="5286380" y="4929198"/>
                <a:ext cx="1428760" cy="1588"/>
              </a:xfrm>
              <a:prstGeom prst="line">
                <a:avLst/>
              </a:prstGeom>
              <a:noFill/>
              <a:ln w="2857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sp>
            <p:nvSpPr>
              <p:cNvPr id="22540" name="矩形 10"/>
              <p:cNvSpPr>
                <a:spLocks noChangeArrowheads="1"/>
              </p:cNvSpPr>
              <p:nvPr/>
            </p:nvSpPr>
            <p:spPr bwMode="auto">
              <a:xfrm>
                <a:off x="5190391" y="4949120"/>
                <a:ext cx="1627369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2800" b="1">
                    <a:latin typeface="楷体_GB2312" pitchFamily="49" charset="-122"/>
                    <a:ea typeface="楷体_GB2312" pitchFamily="49" charset="-122"/>
                  </a:rPr>
                  <a:t>实际距离</a:t>
                </a:r>
                <a:endParaRPr lang="zh-CN" altLang="en-US" sz="2800"/>
              </a:p>
            </p:txBody>
          </p:sp>
          <p:sp>
            <p:nvSpPr>
              <p:cNvPr id="22541" name="矩形 11"/>
              <p:cNvSpPr>
                <a:spLocks noChangeArrowheads="1"/>
              </p:cNvSpPr>
              <p:nvPr/>
            </p:nvSpPr>
            <p:spPr bwMode="auto">
              <a:xfrm>
                <a:off x="6786578" y="4714884"/>
                <a:ext cx="1628972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>
                    <a:latin typeface="楷体_GB2312" pitchFamily="49" charset="-122"/>
                    <a:ea typeface="楷体_GB2312" pitchFamily="49" charset="-122"/>
                  </a:rPr>
                  <a:t>= </a:t>
                </a:r>
                <a:r>
                  <a:rPr lang="zh-CN" altLang="en-US" sz="2800" b="1">
                    <a:latin typeface="楷体_GB2312" pitchFamily="49" charset="-122"/>
                    <a:ea typeface="楷体_GB2312" pitchFamily="49" charset="-122"/>
                  </a:rPr>
                  <a:t>比例尺</a:t>
                </a:r>
                <a:endParaRPr lang="zh-CN" altLang="en-US" sz="280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214313" y="460896"/>
            <a:ext cx="8715375" cy="2032000"/>
            <a:chOff x="0" y="285728"/>
            <a:chExt cx="8715404" cy="2031325"/>
          </a:xfrm>
        </p:grpSpPr>
        <p:pic>
          <p:nvPicPr>
            <p:cNvPr id="23564" name="图片 2" descr="http://lyedu.lyyj.gov.cn/xx08x/kczy/xia/sx/6/01/renjiao/2/kzzl1/image004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079240" y="1540018"/>
              <a:ext cx="1115129" cy="714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65" name="Rectangle 6"/>
            <p:cNvSpPr>
              <a:spLocks noChangeArrowheads="1"/>
            </p:cNvSpPr>
            <p:nvPr/>
          </p:nvSpPr>
          <p:spPr bwMode="auto">
            <a:xfrm>
              <a:off x="0" y="285728"/>
              <a:ext cx="8715404" cy="2031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just" eaLnBrk="0" hangingPunct="0">
                <a:lnSpc>
                  <a:spcPct val="150000"/>
                </a:lnSpc>
              </a:pPr>
              <a:r>
                <a:rPr lang="zh-CN" sz="2800" b="1" dirty="0">
                  <a:latin typeface="楷体_GB2312" pitchFamily="49" charset="-122"/>
                  <a:ea typeface="楷体_GB2312" pitchFamily="49" charset="-122"/>
                  <a:cs typeface="宋体" pitchFamily="2" charset="-122"/>
                </a:rPr>
                <a:t>　比例尺通常有三种表示方法：</a:t>
              </a:r>
              <a:endParaRPr lang="en-US" altLang="zh-CN" sz="2800" b="1" dirty="0">
                <a:latin typeface="楷体_GB2312" pitchFamily="49" charset="-122"/>
                <a:ea typeface="楷体_GB2312" pitchFamily="49" charset="-122"/>
                <a:cs typeface="宋体" pitchFamily="2" charset="-122"/>
              </a:endParaRPr>
            </a:p>
            <a:p>
              <a:pPr algn="just" eaLnBrk="0" hangingPunct="0">
                <a:lnSpc>
                  <a:spcPct val="150000"/>
                </a:lnSpc>
              </a:pPr>
              <a:r>
                <a:rPr lang="zh-CN" sz="2800" b="1" dirty="0">
                  <a:latin typeface="楷体_GB2312" pitchFamily="49" charset="-122"/>
                  <a:ea typeface="楷体_GB2312" pitchFamily="49" charset="-122"/>
                  <a:cs typeface="宋体" pitchFamily="2" charset="-122"/>
                </a:rPr>
                <a:t>①</a:t>
              </a:r>
              <a:r>
                <a:rPr 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  <a:cs typeface="宋体" pitchFamily="2" charset="-122"/>
                </a:rPr>
                <a:t>数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  <a:cs typeface="宋体" pitchFamily="2" charset="-122"/>
                </a:rPr>
                <a:t>值</a:t>
              </a:r>
              <a:r>
                <a:rPr 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  <a:cs typeface="宋体" pitchFamily="2" charset="-122"/>
                </a:rPr>
                <a:t>比例尺：</a:t>
              </a:r>
              <a:r>
                <a:rPr lang="zh-CN" sz="2800" b="1" dirty="0">
                  <a:latin typeface="楷体_GB2312" pitchFamily="49" charset="-122"/>
                  <a:ea typeface="楷体_GB2312" pitchFamily="49" charset="-122"/>
                  <a:cs typeface="宋体" pitchFamily="2" charset="-122"/>
                </a:rPr>
                <a:t>如果图上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  <a:cs typeface="宋体" pitchFamily="2" charset="-122"/>
                </a:rPr>
                <a:t>1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  <a:cs typeface="宋体" pitchFamily="2" charset="-122"/>
                </a:rPr>
                <a:t>厘米代表实际距离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  <a:cs typeface="宋体" pitchFamily="2" charset="-122"/>
                </a:rPr>
                <a:t>10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  <a:cs typeface="宋体" pitchFamily="2" charset="-122"/>
                </a:rPr>
                <a:t>公里，  </a:t>
              </a:r>
              <a:endParaRPr lang="en-US" altLang="zh-CN" sz="2800" b="1" dirty="0">
                <a:latin typeface="楷体_GB2312" pitchFamily="49" charset="-122"/>
                <a:ea typeface="楷体_GB2312" pitchFamily="49" charset="-122"/>
                <a:cs typeface="宋体" pitchFamily="2" charset="-122"/>
              </a:endParaRPr>
            </a:p>
            <a:p>
              <a:pPr algn="just" eaLnBrk="0" hangingPunct="0">
                <a:lnSpc>
                  <a:spcPct val="150000"/>
                </a:lnSpc>
              </a:pP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  <a:cs typeface="宋体" pitchFamily="2" charset="-122"/>
                </a:rPr>
                <a:t>  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  <a:cs typeface="宋体" pitchFamily="2" charset="-122"/>
                </a:rPr>
                <a:t>那么这张图的比例尺是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  <a:cs typeface="宋体" pitchFamily="2" charset="-122"/>
                </a:rPr>
                <a:t>1:1000000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  <a:cs typeface="宋体" pitchFamily="2" charset="-122"/>
                </a:rPr>
                <a:t>或       。</a:t>
              </a:r>
              <a:endParaRPr lang="zh-CN" altLang="en-US" sz="2800" dirty="0">
                <a:latin typeface="楷体_GB2312" pitchFamily="49" charset="-122"/>
                <a:ea typeface="楷体_GB2312" pitchFamily="49" charset="-122"/>
                <a:cs typeface="宋体" pitchFamily="2" charset="-122"/>
              </a:endParaRPr>
            </a:p>
          </p:txBody>
        </p:sp>
      </p:grpSp>
      <p:sp>
        <p:nvSpPr>
          <p:cNvPr id="23555" name="Rectangle 7"/>
          <p:cNvSpPr>
            <a:spLocks noChangeArrowheads="1"/>
          </p:cNvSpPr>
          <p:nvPr/>
        </p:nvSpPr>
        <p:spPr bwMode="auto">
          <a:xfrm>
            <a:off x="214313" y="2428875"/>
            <a:ext cx="8286750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  <a:cs typeface="宋体" pitchFamily="2" charset="-122"/>
              </a:rPr>
              <a:t>②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宋体" pitchFamily="2" charset="-122"/>
              </a:rPr>
              <a:t>线段比例尺：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  <a:cs typeface="宋体" pitchFamily="2" charset="-122"/>
              </a:rPr>
              <a:t>表示地图上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  <a:cs typeface="宋体" pitchFamily="2" charset="-122"/>
              </a:rPr>
              <a:t>1cm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  <a:cs typeface="宋体" pitchFamily="2" charset="-122"/>
              </a:rPr>
              <a:t>的距离相当于地面上</a:t>
            </a:r>
            <a:endParaRPr lang="en-US" altLang="zh-CN" sz="2800" b="1">
              <a:latin typeface="楷体_GB2312" pitchFamily="49" charset="-122"/>
              <a:ea typeface="楷体_GB2312" pitchFamily="49" charset="-122"/>
              <a:cs typeface="宋体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latin typeface="楷体_GB2312" pitchFamily="49" charset="-122"/>
                <a:ea typeface="楷体_GB2312" pitchFamily="49" charset="-122"/>
                <a:cs typeface="宋体" pitchFamily="2" charset="-122"/>
              </a:rPr>
              <a:t>  2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  <a:cs typeface="宋体" pitchFamily="2" charset="-122"/>
              </a:rPr>
              <a:t>公里的实际距离。</a:t>
            </a:r>
            <a:endParaRPr lang="en-US" altLang="zh-CN" sz="2800" b="1">
              <a:latin typeface="楷体_GB2312" pitchFamily="49" charset="-122"/>
              <a:ea typeface="楷体_GB2312" pitchFamily="49" charset="-122"/>
              <a:cs typeface="宋体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latin typeface="楷体_GB2312" pitchFamily="49" charset="-122"/>
                <a:ea typeface="楷体_GB2312" pitchFamily="49" charset="-122"/>
                <a:cs typeface="宋体" pitchFamily="2" charset="-122"/>
              </a:rPr>
              <a:t>  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  <a:cs typeface="宋体" pitchFamily="2" charset="-122"/>
              </a:rPr>
              <a:t>③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宋体" pitchFamily="2" charset="-122"/>
              </a:rPr>
              <a:t>文字式比例尺：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  <a:cs typeface="宋体" pitchFamily="2" charset="-122"/>
              </a:rPr>
              <a:t>在图上直接写出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  <a:cs typeface="宋体" pitchFamily="2" charset="-122"/>
              </a:rPr>
              <a:t>1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  <a:cs typeface="宋体" pitchFamily="2" charset="-122"/>
              </a:rPr>
              <a:t>厘米代表实际距</a:t>
            </a:r>
            <a:endParaRPr lang="en-US" altLang="zh-CN" sz="2800" b="1">
              <a:latin typeface="楷体_GB2312" pitchFamily="49" charset="-122"/>
              <a:ea typeface="楷体_GB2312" pitchFamily="49" charset="-122"/>
              <a:cs typeface="宋体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latin typeface="楷体_GB2312" pitchFamily="49" charset="-122"/>
                <a:ea typeface="楷体_GB2312" pitchFamily="49" charset="-122"/>
                <a:cs typeface="宋体" pitchFamily="2" charset="-122"/>
              </a:rPr>
              <a:t>  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  <a:cs typeface="宋体" pitchFamily="2" charset="-122"/>
              </a:rPr>
              <a:t>离的长度。　</a:t>
            </a:r>
            <a:endParaRPr lang="zh-CN" altLang="en-US" sz="2800">
              <a:latin typeface="楷体_GB2312" pitchFamily="49" charset="-122"/>
              <a:ea typeface="楷体_GB2312" pitchFamily="49" charset="-122"/>
              <a:cs typeface="宋体" pitchFamily="2" charset="-122"/>
            </a:endParaRPr>
          </a:p>
        </p:txBody>
      </p:sp>
      <p:grpSp>
        <p:nvGrpSpPr>
          <p:cNvPr id="3" name="组合 9"/>
          <p:cNvGrpSpPr>
            <a:grpSpLocks/>
          </p:cNvGrpSpPr>
          <p:nvPr/>
        </p:nvGrpSpPr>
        <p:grpSpPr bwMode="auto">
          <a:xfrm>
            <a:off x="2857500" y="3929063"/>
            <a:ext cx="1957388" cy="461962"/>
            <a:chOff x="3286116" y="4143380"/>
            <a:chExt cx="1957445" cy="461665"/>
          </a:xfrm>
        </p:grpSpPr>
        <p:grpSp>
          <p:nvGrpSpPr>
            <p:cNvPr id="4" name="组合 13"/>
            <p:cNvGrpSpPr>
              <a:grpSpLocks/>
            </p:cNvGrpSpPr>
            <p:nvPr/>
          </p:nvGrpSpPr>
          <p:grpSpPr bwMode="auto">
            <a:xfrm>
              <a:off x="3571868" y="4357815"/>
              <a:ext cx="785818" cy="142880"/>
              <a:chOff x="3285322" y="4356340"/>
              <a:chExt cx="1072364" cy="145818"/>
            </a:xfrm>
          </p:grpSpPr>
          <p:cxnSp>
            <p:nvCxnSpPr>
              <p:cNvPr id="23561" name="直接连接符 14"/>
              <p:cNvCxnSpPr>
                <a:cxnSpLocks noChangeShapeType="1"/>
              </p:cNvCxnSpPr>
              <p:nvPr/>
            </p:nvCxnSpPr>
            <p:spPr bwMode="auto">
              <a:xfrm>
                <a:off x="3286116" y="4500570"/>
                <a:ext cx="1071570" cy="1588"/>
              </a:xfrm>
              <a:prstGeom prst="line">
                <a:avLst/>
              </a:prstGeom>
              <a:noFill/>
              <a:ln w="2857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23562" name="直接连接符 15"/>
              <p:cNvCxnSpPr>
                <a:cxnSpLocks noChangeShapeType="1"/>
              </p:cNvCxnSpPr>
              <p:nvPr/>
            </p:nvCxnSpPr>
            <p:spPr bwMode="auto">
              <a:xfrm rot="5400000" flipH="1" flipV="1">
                <a:off x="3214678" y="4429132"/>
                <a:ext cx="142876" cy="1588"/>
              </a:xfrm>
              <a:prstGeom prst="line">
                <a:avLst/>
              </a:prstGeom>
              <a:noFill/>
              <a:ln w="2857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23563" name="直接连接符 16"/>
              <p:cNvCxnSpPr>
                <a:cxnSpLocks noChangeShapeType="1"/>
              </p:cNvCxnSpPr>
              <p:nvPr/>
            </p:nvCxnSpPr>
            <p:spPr bwMode="auto">
              <a:xfrm rot="5400000" flipH="1" flipV="1">
                <a:off x="4285454" y="4426984"/>
                <a:ext cx="142876" cy="1588"/>
              </a:xfrm>
              <a:prstGeom prst="line">
                <a:avLst/>
              </a:prstGeom>
              <a:noFill/>
              <a:ln w="28575" algn="ctr">
                <a:solidFill>
                  <a:schemeClr val="tx1"/>
                </a:solidFill>
                <a:round/>
                <a:headEnd/>
                <a:tailEnd/>
              </a:ln>
            </p:spPr>
          </p:cxnSp>
        </p:grpSp>
        <p:sp>
          <p:nvSpPr>
            <p:cNvPr id="23559" name="TextBox 12"/>
            <p:cNvSpPr txBox="1">
              <a:spLocks noChangeArrowheads="1"/>
            </p:cNvSpPr>
            <p:nvPr/>
          </p:nvSpPr>
          <p:spPr bwMode="auto">
            <a:xfrm>
              <a:off x="3286116" y="4143380"/>
              <a:ext cx="338554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b="1"/>
                <a:t>0</a:t>
              </a:r>
              <a:endParaRPr lang="zh-CN" altLang="en-US" b="1"/>
            </a:p>
          </p:txBody>
        </p:sp>
        <p:sp>
          <p:nvSpPr>
            <p:cNvPr id="23560" name="TextBox 13"/>
            <p:cNvSpPr txBox="1">
              <a:spLocks noChangeArrowheads="1"/>
            </p:cNvSpPr>
            <p:nvPr/>
          </p:nvSpPr>
          <p:spPr bwMode="auto">
            <a:xfrm>
              <a:off x="4286248" y="4143380"/>
              <a:ext cx="957313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b="1"/>
                <a:t>2</a:t>
              </a:r>
              <a:r>
                <a:rPr lang="zh-CN" altLang="en-US" b="1"/>
                <a:t>公里</a:t>
              </a:r>
            </a:p>
          </p:txBody>
        </p:sp>
      </p:grpSp>
      <p:pic>
        <p:nvPicPr>
          <p:cNvPr id="23557" name="图片 18" descr="图片3.g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00875" y="4929188"/>
            <a:ext cx="1928813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50" y="1412776"/>
            <a:ext cx="3643313" cy="4992688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  <p:sp>
        <p:nvSpPr>
          <p:cNvPr id="24578" name="TextBox 5"/>
          <p:cNvSpPr txBox="1">
            <a:spLocks noChangeArrowheads="1"/>
          </p:cNvSpPr>
          <p:nvPr/>
        </p:nvSpPr>
        <p:spPr bwMode="auto">
          <a:xfrm>
            <a:off x="285750" y="817548"/>
            <a:ext cx="8750746" cy="523220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为了计算方便，通常把比例尺写成前项或后项是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的比。</a:t>
            </a:r>
          </a:p>
        </p:txBody>
      </p:sp>
      <p:sp>
        <p:nvSpPr>
          <p:cNvPr id="24580" name="矩形 7"/>
          <p:cNvSpPr>
            <a:spLocks noChangeArrowheads="1"/>
          </p:cNvSpPr>
          <p:nvPr/>
        </p:nvSpPr>
        <p:spPr bwMode="auto">
          <a:xfrm>
            <a:off x="4143375" y="2000250"/>
            <a:ext cx="4357688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把右图的线段比例尺改写成数值比例尺。</a:t>
            </a:r>
          </a:p>
        </p:txBody>
      </p:sp>
      <p:sp>
        <p:nvSpPr>
          <p:cNvPr id="9" name="矩形 8"/>
          <p:cNvSpPr/>
          <p:nvPr/>
        </p:nvSpPr>
        <p:spPr>
          <a:xfrm>
            <a:off x="4572000" y="3214688"/>
            <a:ext cx="3251200" cy="2595562"/>
          </a:xfrm>
          <a:prstGeom prst="rect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txBody>
          <a:bodyPr wrap="none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图上距离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实际距离</a:t>
            </a:r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  <a:p>
            <a:pPr algn="l">
              <a:lnSpc>
                <a:spcPct val="150000"/>
              </a:lnSpc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=1cm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50km</a:t>
            </a:r>
          </a:p>
          <a:p>
            <a:pPr algn="l">
              <a:lnSpc>
                <a:spcPct val="150000"/>
              </a:lnSpc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=1cm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5000000cm</a:t>
            </a:r>
          </a:p>
          <a:p>
            <a:pPr algn="l">
              <a:lnSpc>
                <a:spcPct val="150000"/>
              </a:lnSpc>
              <a:defRPr/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=1:5000000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10"/>
          <p:cNvSpPr txBox="1">
            <a:spLocks noChangeArrowheads="1"/>
          </p:cNvSpPr>
          <p:nvPr/>
        </p:nvSpPr>
        <p:spPr bwMode="auto">
          <a:xfrm>
            <a:off x="214313" y="544711"/>
            <a:ext cx="850106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例</a:t>
            </a:r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下面是北京市地铁规划图。地铁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号线在图中的长度大约是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10cm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，它的实际长度大约是多少？</a:t>
            </a:r>
          </a:p>
        </p:txBody>
      </p:sp>
      <p:sp>
        <p:nvSpPr>
          <p:cNvPr id="25603" name="矩形 4"/>
          <p:cNvSpPr>
            <a:spLocks noChangeArrowheads="1"/>
          </p:cNvSpPr>
          <p:nvPr/>
        </p:nvSpPr>
        <p:spPr bwMode="auto">
          <a:xfrm>
            <a:off x="1643063" y="2185045"/>
            <a:ext cx="3057525" cy="5238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比例尺     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 1:500000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857250" y="2786063"/>
            <a:ext cx="63563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解：设地铁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号线的实际长度是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x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厘米。</a:t>
            </a:r>
          </a:p>
        </p:txBody>
      </p:sp>
      <p:grpSp>
        <p:nvGrpSpPr>
          <p:cNvPr id="2" name="组合 17"/>
          <p:cNvGrpSpPr>
            <a:grpSpLocks/>
          </p:cNvGrpSpPr>
          <p:nvPr/>
        </p:nvGrpSpPr>
        <p:grpSpPr bwMode="auto">
          <a:xfrm>
            <a:off x="1785938" y="3286125"/>
            <a:ext cx="2630487" cy="1138238"/>
            <a:chOff x="1643042" y="3929065"/>
            <a:chExt cx="2630327" cy="1137218"/>
          </a:xfrm>
        </p:grpSpPr>
        <p:grpSp>
          <p:nvGrpSpPr>
            <p:cNvPr id="3" name="组合 11"/>
            <p:cNvGrpSpPr>
              <a:grpSpLocks/>
            </p:cNvGrpSpPr>
            <p:nvPr/>
          </p:nvGrpSpPr>
          <p:grpSpPr bwMode="auto">
            <a:xfrm>
              <a:off x="1643042" y="4000503"/>
              <a:ext cx="571504" cy="1045857"/>
              <a:chOff x="1643042" y="4000503"/>
              <a:chExt cx="571504" cy="1045857"/>
            </a:xfrm>
          </p:grpSpPr>
          <p:sp>
            <p:nvSpPr>
              <p:cNvPr id="25623" name="TextBox 6"/>
              <p:cNvSpPr txBox="1">
                <a:spLocks noChangeArrowheads="1"/>
              </p:cNvSpPr>
              <p:nvPr/>
            </p:nvSpPr>
            <p:spPr bwMode="auto">
              <a:xfrm>
                <a:off x="1643042" y="4000503"/>
                <a:ext cx="569330" cy="584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3200" b="1">
                    <a:latin typeface="华文楷体" pitchFamily="2" charset="-122"/>
                    <a:ea typeface="华文楷体" pitchFamily="2" charset="-122"/>
                  </a:rPr>
                  <a:t>10</a:t>
                </a:r>
                <a:endParaRPr lang="zh-CN" altLang="en-US" sz="3200" b="1">
                  <a:latin typeface="华文楷体" pitchFamily="2" charset="-122"/>
                  <a:ea typeface="华文楷体" pitchFamily="2" charset="-122"/>
                </a:endParaRPr>
              </a:p>
            </p:txBody>
          </p:sp>
          <p:cxnSp>
            <p:nvCxnSpPr>
              <p:cNvPr id="25624" name="直接连接符 8"/>
              <p:cNvCxnSpPr>
                <a:cxnSpLocks noChangeShapeType="1"/>
              </p:cNvCxnSpPr>
              <p:nvPr/>
            </p:nvCxnSpPr>
            <p:spPr bwMode="auto">
              <a:xfrm>
                <a:off x="1643042" y="4572008"/>
                <a:ext cx="571504" cy="1588"/>
              </a:xfrm>
              <a:prstGeom prst="line">
                <a:avLst/>
              </a:prstGeom>
              <a:noFill/>
              <a:ln w="2857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sp>
            <p:nvSpPr>
              <p:cNvPr id="25625" name="TextBox 9"/>
              <p:cNvSpPr txBox="1">
                <a:spLocks noChangeArrowheads="1"/>
              </p:cNvSpPr>
              <p:nvPr/>
            </p:nvSpPr>
            <p:spPr bwMode="auto">
              <a:xfrm>
                <a:off x="1753117" y="4461931"/>
                <a:ext cx="373783" cy="584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3200" b="1">
                    <a:latin typeface="华文楷体" pitchFamily="2" charset="-122"/>
                    <a:ea typeface="华文楷体" pitchFamily="2" charset="-122"/>
                  </a:rPr>
                  <a:t>x</a:t>
                </a:r>
                <a:endParaRPr lang="zh-CN" altLang="en-US" sz="3200" b="1"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  <p:sp>
          <p:nvSpPr>
            <p:cNvPr id="25618" name="TextBox 10"/>
            <p:cNvSpPr txBox="1">
              <a:spLocks noChangeArrowheads="1"/>
            </p:cNvSpPr>
            <p:nvPr/>
          </p:nvSpPr>
          <p:spPr bwMode="auto">
            <a:xfrm>
              <a:off x="2357422" y="4143379"/>
              <a:ext cx="492395" cy="6459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600" b="1">
                  <a:latin typeface="华文楷体" pitchFamily="2" charset="-122"/>
                  <a:ea typeface="华文楷体" pitchFamily="2" charset="-122"/>
                </a:rPr>
                <a:t>=</a:t>
              </a:r>
              <a:endParaRPr lang="zh-CN" altLang="en-US" sz="3600" b="1">
                <a:latin typeface="华文楷体" pitchFamily="2" charset="-122"/>
                <a:ea typeface="华文楷体" pitchFamily="2" charset="-122"/>
              </a:endParaRPr>
            </a:p>
          </p:txBody>
        </p:sp>
        <p:grpSp>
          <p:nvGrpSpPr>
            <p:cNvPr id="4" name="组合 12"/>
            <p:cNvGrpSpPr>
              <a:grpSpLocks/>
            </p:cNvGrpSpPr>
            <p:nvPr/>
          </p:nvGrpSpPr>
          <p:grpSpPr bwMode="auto">
            <a:xfrm>
              <a:off x="2928926" y="3929065"/>
              <a:ext cx="1344443" cy="1137218"/>
              <a:chOff x="1584483" y="4026261"/>
              <a:chExt cx="1344443" cy="1137218"/>
            </a:xfrm>
          </p:grpSpPr>
          <p:sp>
            <p:nvSpPr>
              <p:cNvPr id="25620" name="TextBox 13"/>
              <p:cNvSpPr txBox="1">
                <a:spLocks noChangeArrowheads="1"/>
              </p:cNvSpPr>
              <p:nvPr/>
            </p:nvSpPr>
            <p:spPr bwMode="auto">
              <a:xfrm>
                <a:off x="2097569" y="4026261"/>
                <a:ext cx="376989" cy="584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3200" b="1">
                    <a:latin typeface="华文楷体" pitchFamily="2" charset="-122"/>
                    <a:ea typeface="华文楷体" pitchFamily="2" charset="-122"/>
                  </a:rPr>
                  <a:t>1</a:t>
                </a:r>
                <a:endParaRPr lang="zh-CN" altLang="en-US" sz="3200" b="1">
                  <a:latin typeface="华文楷体" pitchFamily="2" charset="-122"/>
                  <a:ea typeface="华文楷体" pitchFamily="2" charset="-122"/>
                </a:endParaRPr>
              </a:p>
            </p:txBody>
          </p:sp>
          <p:cxnSp>
            <p:nvCxnSpPr>
              <p:cNvPr id="25621" name="直接连接符 14"/>
              <p:cNvCxnSpPr>
                <a:cxnSpLocks noChangeShapeType="1"/>
              </p:cNvCxnSpPr>
              <p:nvPr/>
            </p:nvCxnSpPr>
            <p:spPr bwMode="auto">
              <a:xfrm>
                <a:off x="1643042" y="4572008"/>
                <a:ext cx="1285884" cy="3573"/>
              </a:xfrm>
              <a:prstGeom prst="line">
                <a:avLst/>
              </a:prstGeom>
              <a:noFill/>
              <a:ln w="2857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sp>
            <p:nvSpPr>
              <p:cNvPr id="25622" name="TextBox 15"/>
              <p:cNvSpPr txBox="1">
                <a:spLocks noChangeArrowheads="1"/>
              </p:cNvSpPr>
              <p:nvPr/>
            </p:nvSpPr>
            <p:spPr bwMode="auto">
              <a:xfrm>
                <a:off x="1584483" y="4579050"/>
                <a:ext cx="1338695" cy="5844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3200" b="1">
                    <a:latin typeface="华文楷体" pitchFamily="2" charset="-122"/>
                    <a:ea typeface="华文楷体" pitchFamily="2" charset="-122"/>
                  </a:rPr>
                  <a:t>500000</a:t>
                </a:r>
                <a:endParaRPr lang="zh-CN" altLang="en-US" sz="3200" b="1"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</p:grp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2143125" y="4092575"/>
            <a:ext cx="287496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>
                <a:latin typeface="华文楷体" pitchFamily="2" charset="-122"/>
                <a:ea typeface="华文楷体" pitchFamily="2" charset="-122"/>
              </a:rPr>
              <a:t>x 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= 10×500000</a:t>
            </a: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928813" y="4689475"/>
            <a:ext cx="28067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>
                <a:latin typeface="华文楷体" pitchFamily="2" charset="-122"/>
                <a:ea typeface="华文楷体" pitchFamily="2" charset="-122"/>
              </a:rPr>
              <a:t>x </a:t>
            </a:r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= 5000000</a:t>
            </a: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1500188" y="5572125"/>
            <a:ext cx="33940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华文楷体" pitchFamily="2" charset="-122"/>
                <a:ea typeface="华文楷体" pitchFamily="2" charset="-122"/>
              </a:rPr>
              <a:t>5000000cm = 50km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500063" y="6072188"/>
            <a:ext cx="657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答：地铁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号线的实际长度大约是</a:t>
            </a:r>
            <a:r>
              <a:rPr lang="en-US" altLang="zh-CN" sz="2800" b="1">
                <a:latin typeface="华文楷体" pitchFamily="2" charset="-122"/>
                <a:ea typeface="华文楷体" pitchFamily="2" charset="-122"/>
              </a:rPr>
              <a:t>50km</a:t>
            </a: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grpSp>
        <p:nvGrpSpPr>
          <p:cNvPr id="5" name="组合 47"/>
          <p:cNvGrpSpPr>
            <a:grpSpLocks/>
          </p:cNvGrpSpPr>
          <p:nvPr/>
        </p:nvGrpSpPr>
        <p:grpSpPr bwMode="auto">
          <a:xfrm>
            <a:off x="5286375" y="3500438"/>
            <a:ext cx="3714750" cy="1500187"/>
            <a:chOff x="5286380" y="3500438"/>
            <a:chExt cx="3714776" cy="1500198"/>
          </a:xfrm>
        </p:grpSpPr>
        <p:sp>
          <p:nvSpPr>
            <p:cNvPr id="40" name="圆角矩形标注 39"/>
            <p:cNvSpPr/>
            <p:nvPr/>
          </p:nvSpPr>
          <p:spPr bwMode="auto">
            <a:xfrm>
              <a:off x="5286380" y="3500438"/>
              <a:ext cx="3714776" cy="1500198"/>
            </a:xfrm>
            <a:prstGeom prst="wedgeRoundRectCallout">
              <a:avLst>
                <a:gd name="adj1" fmla="val -59014"/>
                <a:gd name="adj2" fmla="val -63375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b="1">
                <a:latin typeface="华文楷体" pitchFamily="2" charset="-122"/>
                <a:ea typeface="华文楷体" pitchFamily="2" charset="-122"/>
              </a:endParaRPr>
            </a:p>
          </p:txBody>
        </p:sp>
        <p:grpSp>
          <p:nvGrpSpPr>
            <p:cNvPr id="7" name="组合 12"/>
            <p:cNvGrpSpPr>
              <a:grpSpLocks/>
            </p:cNvGrpSpPr>
            <p:nvPr/>
          </p:nvGrpSpPr>
          <p:grpSpPr bwMode="auto">
            <a:xfrm>
              <a:off x="5500694" y="3714752"/>
              <a:ext cx="3245058" cy="1068959"/>
              <a:chOff x="5170469" y="4403374"/>
              <a:chExt cx="3245081" cy="1068966"/>
            </a:xfrm>
          </p:grpSpPr>
          <p:sp>
            <p:nvSpPr>
              <p:cNvPr id="25613" name="矩形 7"/>
              <p:cNvSpPr>
                <a:spLocks noChangeArrowheads="1"/>
              </p:cNvSpPr>
              <p:nvPr/>
            </p:nvSpPr>
            <p:spPr bwMode="auto">
              <a:xfrm>
                <a:off x="5170469" y="4403374"/>
                <a:ext cx="1627369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2800" b="1">
                    <a:latin typeface="华文楷体" pitchFamily="2" charset="-122"/>
                    <a:ea typeface="华文楷体" pitchFamily="2" charset="-122"/>
                  </a:rPr>
                  <a:t>图上距离</a:t>
                </a:r>
              </a:p>
            </p:txBody>
          </p:sp>
          <p:cxnSp>
            <p:nvCxnSpPr>
              <p:cNvPr id="25614" name="直接连接符 9"/>
              <p:cNvCxnSpPr>
                <a:cxnSpLocks noChangeShapeType="1"/>
              </p:cNvCxnSpPr>
              <p:nvPr/>
            </p:nvCxnSpPr>
            <p:spPr bwMode="auto">
              <a:xfrm>
                <a:off x="5286380" y="4929198"/>
                <a:ext cx="1428760" cy="1588"/>
              </a:xfrm>
              <a:prstGeom prst="line">
                <a:avLst/>
              </a:prstGeom>
              <a:noFill/>
              <a:ln w="2857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sp>
            <p:nvSpPr>
              <p:cNvPr id="25615" name="矩形 10"/>
              <p:cNvSpPr>
                <a:spLocks noChangeArrowheads="1"/>
              </p:cNvSpPr>
              <p:nvPr/>
            </p:nvSpPr>
            <p:spPr bwMode="auto">
              <a:xfrm>
                <a:off x="5190391" y="4949120"/>
                <a:ext cx="1627369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2800" b="1">
                    <a:latin typeface="华文楷体" pitchFamily="2" charset="-122"/>
                    <a:ea typeface="华文楷体" pitchFamily="2" charset="-122"/>
                  </a:rPr>
                  <a:t>实际距离</a:t>
                </a:r>
              </a:p>
            </p:txBody>
          </p:sp>
          <p:sp>
            <p:nvSpPr>
              <p:cNvPr id="25616" name="矩形 11"/>
              <p:cNvSpPr>
                <a:spLocks noChangeArrowheads="1"/>
              </p:cNvSpPr>
              <p:nvPr/>
            </p:nvSpPr>
            <p:spPr bwMode="auto">
              <a:xfrm>
                <a:off x="6786578" y="4714884"/>
                <a:ext cx="1628972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>
                    <a:latin typeface="华文楷体" pitchFamily="2" charset="-122"/>
                    <a:ea typeface="华文楷体" pitchFamily="2" charset="-122"/>
                  </a:rPr>
                  <a:t>= </a:t>
                </a:r>
                <a:r>
                  <a:rPr lang="zh-CN" altLang="en-US" sz="2800" b="1">
                    <a:latin typeface="华文楷体" pitchFamily="2" charset="-122"/>
                    <a:ea typeface="华文楷体" pitchFamily="2" charset="-122"/>
                  </a:rPr>
                  <a:t>比例尺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9" grpId="0"/>
      <p:bldP spid="20" grpId="0"/>
      <p:bldP spid="24" grpId="0"/>
      <p:bldP spid="3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2528888" y="508000"/>
            <a:ext cx="3614737" cy="706438"/>
          </a:xfrm>
        </p:spPr>
        <p:txBody>
          <a:bodyPr/>
          <a:lstStyle/>
          <a:p>
            <a:pPr eaLnBrk="1" hangingPunct="1"/>
            <a:r>
              <a:rPr lang="zh-CN" altLang="en-US" sz="6000" b="1" dirty="0" smtClean="0">
                <a:latin typeface="华文楷体" pitchFamily="2" charset="-122"/>
                <a:ea typeface="华文楷体" pitchFamily="2" charset="-122"/>
              </a:rPr>
              <a:t>练 一 练</a:t>
            </a:r>
          </a:p>
        </p:txBody>
      </p:sp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1357313"/>
            <a:ext cx="8572500" cy="47482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4" name="同侧圆角矩形 3"/>
          <p:cNvSpPr/>
          <p:nvPr/>
        </p:nvSpPr>
        <p:spPr>
          <a:xfrm>
            <a:off x="395536" y="840894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学以致用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395534" y="1483212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21" descr="2.bmp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764704"/>
            <a:ext cx="8215312" cy="5472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39" y="1857375"/>
            <a:ext cx="5162326" cy="4472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681310"/>
            <a:ext cx="8472488" cy="137953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在右下图中描出下面各点，并依次连起来</a:t>
            </a:r>
          </a:p>
          <a:p>
            <a:pPr eaLnBrk="1" hangingPunct="1">
              <a:buFontTx/>
              <a:buNone/>
            </a:pP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A(5,0)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B(3,1)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C(1,4)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5" descr="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12" y="85725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928813" y="1701800"/>
            <a:ext cx="500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东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643313" y="1701800"/>
            <a:ext cx="500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endParaRPr lang="zh-CN" altLang="en-US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785938" y="2201863"/>
            <a:ext cx="10715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东北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643313" y="2201863"/>
            <a:ext cx="500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endParaRPr lang="zh-CN" altLang="en-US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857375" y="2701925"/>
            <a:ext cx="10715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北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643313" y="2701925"/>
            <a:ext cx="500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endParaRPr lang="zh-CN" altLang="en-US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071688" y="3643313"/>
            <a:ext cx="10715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西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857625" y="3643313"/>
            <a:ext cx="5000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endParaRPr lang="zh-CN" altLang="en-US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714625" y="4143375"/>
            <a:ext cx="10715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南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429125" y="4143375"/>
            <a:ext cx="5000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endParaRPr lang="zh-CN" altLang="en-US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500438" y="4643438"/>
            <a:ext cx="10715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西南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285875" y="5143500"/>
            <a:ext cx="5000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endParaRPr lang="zh-CN" altLang="en-US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1908175" y="2947988"/>
            <a:ext cx="518477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400" b="0" dirty="0">
                <a:latin typeface="华文新魏" pitchFamily="2" charset="-122"/>
                <a:ea typeface="华文新魏" pitchFamily="2" charset="-122"/>
                <a:cs typeface="方正大标宋简体"/>
              </a:rPr>
              <a:t>六年级</a:t>
            </a:r>
            <a:r>
              <a:rPr lang="en-US" altLang="zh-CN" sz="4400" b="0" dirty="0">
                <a:latin typeface="华文新魏" pitchFamily="2" charset="-122"/>
                <a:ea typeface="华文新魏" pitchFamily="2" charset="-122"/>
                <a:cs typeface="方正大标宋简体"/>
              </a:rPr>
              <a:t>  </a:t>
            </a:r>
            <a:r>
              <a:rPr lang="zh-CN" altLang="en-US" sz="4400" b="0" dirty="0" smtClean="0">
                <a:latin typeface="华文新魏" pitchFamily="2" charset="-122"/>
                <a:ea typeface="华文新魏" pitchFamily="2" charset="-122"/>
                <a:cs typeface="方正大标宋简体"/>
              </a:rPr>
              <a:t>数</a:t>
            </a:r>
            <a:r>
              <a:rPr lang="zh-CN" altLang="en-US" sz="4400" b="0" dirty="0">
                <a:latin typeface="华文新魏" pitchFamily="2" charset="-122"/>
                <a:ea typeface="华文新魏" pitchFamily="2" charset="-122"/>
                <a:cs typeface="方正大标宋简体"/>
              </a:rPr>
              <a:t>学 </a:t>
            </a:r>
            <a:r>
              <a:rPr lang="zh-CN" altLang="en-US" sz="4400" b="0" dirty="0" smtClean="0">
                <a:latin typeface="华文新魏" pitchFamily="2" charset="-122"/>
                <a:ea typeface="华文新魏" pitchFamily="2" charset="-122"/>
                <a:cs typeface="方正大标宋简体"/>
              </a:rPr>
              <a:t>下</a:t>
            </a:r>
            <a:r>
              <a:rPr lang="zh-CN" altLang="en-US" sz="4400" b="0" dirty="0">
                <a:latin typeface="华文新魏" pitchFamily="2" charset="-122"/>
                <a:ea typeface="华文新魏" pitchFamily="2" charset="-122"/>
                <a:cs typeface="方正大标宋简体"/>
              </a:rPr>
              <a:t>册</a:t>
            </a:r>
          </a:p>
        </p:txBody>
      </p:sp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3348038" y="1844675"/>
            <a:ext cx="2286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5400">
                <a:latin typeface="华文新魏" pitchFamily="2" charset="-122"/>
                <a:ea typeface="华文新魏" pitchFamily="2" charset="-122"/>
              </a:rPr>
              <a:t>冀教版</a:t>
            </a:r>
          </a:p>
        </p:txBody>
      </p:sp>
      <p:cxnSp>
        <p:nvCxnSpPr>
          <p:cNvPr id="9" name="直线连接符 8"/>
          <p:cNvCxnSpPr/>
          <p:nvPr/>
        </p:nvCxnSpPr>
        <p:spPr>
          <a:xfrm>
            <a:off x="1511300" y="2852738"/>
            <a:ext cx="6121400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8313" y="764704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dirty="0">
                <a:latin typeface="华文新魏" pitchFamily="2" charset="-122"/>
                <a:ea typeface="华文新魏" pitchFamily="2" charset="-122"/>
                <a:cs typeface="黑体"/>
              </a:rPr>
              <a:t>课堂小结</a:t>
            </a: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1340966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7891" name="Picture 2" descr="F:\七彩课堂插图板式封面\排版用图标、页眉页脚\标题图（终-排版用）共29个\概括主题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125" y="4652963"/>
            <a:ext cx="2030413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WordArt 7"/>
          <p:cNvSpPr>
            <a:spLocks noChangeArrowheads="1" noChangeShapeType="1" noTextEdit="1"/>
          </p:cNvSpPr>
          <p:nvPr/>
        </p:nvSpPr>
        <p:spPr bwMode="auto">
          <a:xfrm>
            <a:off x="1835150" y="2420938"/>
            <a:ext cx="4679950" cy="7191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6600CC"/>
                  </a:solidFill>
                  <a:round/>
                  <a:headEnd/>
                  <a:tailEnd/>
                </a:ln>
                <a:solidFill>
                  <a:srgbClr val="6600CC"/>
                </a:solidFill>
                <a:latin typeface="华文新魏"/>
                <a:ea typeface="华文新魏"/>
              </a:rPr>
              <a:t>今天你都收获了什么？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5875" y="1155700"/>
            <a:ext cx="5184775" cy="762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kumimoji="1" lang="en-US" altLang="zh-CN" sz="4400" dirty="0"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  <a:cs typeface="MingLiU-ExtB"/>
              </a:rPr>
              <a:t>6	</a:t>
            </a:r>
            <a:r>
              <a:rPr lang="zh-CN" altLang="zh-CN" sz="4400" dirty="0" smtClean="0"/>
              <a:t>图形与几何</a:t>
            </a:r>
            <a:endParaRPr lang="zh-CN" altLang="en-US" sz="4400" b="0" dirty="0">
              <a:latin typeface="华文新魏" pitchFamily="2" charset="-122"/>
              <a:ea typeface="华文新魏" pitchFamily="2" charset="-122"/>
              <a:cs typeface="MingLiU-ExtB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2339752" y="1844824"/>
            <a:ext cx="4464050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6387" name="Picture 4" descr="C:\Users\duyanlin\Desktop\二年级上学路上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2420938"/>
            <a:ext cx="5167312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1"/>
          <p:cNvSpPr txBox="1"/>
          <p:nvPr/>
        </p:nvSpPr>
        <p:spPr>
          <a:xfrm>
            <a:off x="3924300" y="3141663"/>
            <a:ext cx="4032250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0" dirty="0" smtClean="0">
                <a:latin typeface="华文新魏" pitchFamily="2" charset="-122"/>
                <a:ea typeface="华文新魏" pitchFamily="2" charset="-122"/>
                <a:cs typeface="MingLiU-ExtB"/>
              </a:rPr>
              <a:t>6.9   </a:t>
            </a:r>
            <a:r>
              <a:rPr lang="zh-CN" altLang="zh-CN" sz="2800" dirty="0" smtClean="0"/>
              <a:t>图形</a:t>
            </a:r>
            <a:r>
              <a:rPr lang="zh-CN" altLang="en-US" sz="2800" dirty="0" smtClean="0"/>
              <a:t>与位置</a:t>
            </a:r>
            <a:endParaRPr lang="zh-CN" altLang="zh-CN" sz="2800" dirty="0" smtClean="0"/>
          </a:p>
          <a:p>
            <a:pPr>
              <a:defRPr/>
            </a:pPr>
            <a:endParaRPr lang="zh-CN" altLang="en-US" sz="2800" b="0" dirty="0">
              <a:latin typeface="华文新魏" pitchFamily="2" charset="-122"/>
              <a:ea typeface="华文新魏" pitchFamily="2" charset="-122"/>
              <a:cs typeface="MingLiU-ExtB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" descr="pic_298552"/>
          <p:cNvPicPr>
            <a:picLocks noChangeAspect="1" noChangeArrowheads="1"/>
          </p:cNvPicPr>
          <p:nvPr/>
        </p:nvPicPr>
        <p:blipFill>
          <a:blip r:embed="rId3" cstate="print"/>
          <a:srcRect l="11372" t="12994" r="11552" b="8940"/>
          <a:stretch>
            <a:fillRect/>
          </a:stretch>
        </p:blipFill>
        <p:spPr bwMode="auto">
          <a:xfrm>
            <a:off x="539552" y="764704"/>
            <a:ext cx="7776864" cy="5555901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</p:pic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911832" y="1052736"/>
            <a:ext cx="6612496" cy="1656184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" name="AutoShape 5"/>
          <p:cNvSpPr>
            <a:spLocks noChangeArrowheads="1"/>
          </p:cNvSpPr>
          <p:nvPr/>
        </p:nvSpPr>
        <p:spPr bwMode="auto">
          <a:xfrm>
            <a:off x="2557661" y="2348880"/>
            <a:ext cx="1438275" cy="323850"/>
          </a:xfrm>
          <a:prstGeom prst="roundRect">
            <a:avLst>
              <a:gd name="adj" fmla="val 16667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611560" y="4581129"/>
            <a:ext cx="7344773" cy="1728192"/>
            <a:chOff x="512" y="2840"/>
            <a:chExt cx="3938" cy="1180"/>
          </a:xfrm>
        </p:grpSpPr>
        <p:sp>
          <p:nvSpPr>
            <p:cNvPr id="14345" name="AutoShape 7"/>
            <p:cNvSpPr>
              <a:spLocks noChangeArrowheads="1"/>
            </p:cNvSpPr>
            <p:nvPr/>
          </p:nvSpPr>
          <p:spPr bwMode="auto">
            <a:xfrm>
              <a:off x="3408" y="3479"/>
              <a:ext cx="1042" cy="443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46" name="Rectangle 8"/>
            <p:cNvSpPr>
              <a:spLocks noChangeArrowheads="1"/>
            </p:cNvSpPr>
            <p:nvPr/>
          </p:nvSpPr>
          <p:spPr bwMode="auto">
            <a:xfrm>
              <a:off x="512" y="2840"/>
              <a:ext cx="2548" cy="118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971600" y="3181076"/>
            <a:ext cx="7199205" cy="895721"/>
            <a:chOff x="639" y="1934"/>
            <a:chExt cx="4314" cy="888"/>
          </a:xfrm>
        </p:grpSpPr>
        <p:sp>
          <p:nvSpPr>
            <p:cNvPr id="14343" name="AutoShape 10"/>
            <p:cNvSpPr>
              <a:spLocks noChangeArrowheads="1"/>
            </p:cNvSpPr>
            <p:nvPr/>
          </p:nvSpPr>
          <p:spPr bwMode="auto">
            <a:xfrm>
              <a:off x="639" y="1934"/>
              <a:ext cx="1251" cy="745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44" name="AutoShape 11"/>
            <p:cNvSpPr>
              <a:spLocks noChangeArrowheads="1"/>
            </p:cNvSpPr>
            <p:nvPr/>
          </p:nvSpPr>
          <p:spPr bwMode="auto">
            <a:xfrm>
              <a:off x="3659" y="2037"/>
              <a:ext cx="1294" cy="785"/>
            </a:xfrm>
            <a:prstGeom prst="roundRect">
              <a:avLst>
                <a:gd name="adj" fmla="val 16667"/>
              </a:avLst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1" name="同侧圆角矩形 10"/>
          <p:cNvSpPr/>
          <p:nvPr/>
        </p:nvSpPr>
        <p:spPr>
          <a:xfrm>
            <a:off x="3563888" y="69663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复习导入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12" name="直线连接符 21"/>
          <p:cNvCxnSpPr/>
          <p:nvPr/>
        </p:nvCxnSpPr>
        <p:spPr>
          <a:xfrm flipV="1">
            <a:off x="3563886" y="620688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4"/>
          <p:cNvGrpSpPr>
            <a:grpSpLocks/>
          </p:cNvGrpSpPr>
          <p:nvPr/>
        </p:nvGrpSpPr>
        <p:grpSpPr bwMode="auto">
          <a:xfrm>
            <a:off x="1571625" y="642938"/>
            <a:ext cx="4608513" cy="4608512"/>
            <a:chOff x="1791" y="1888"/>
            <a:chExt cx="2222" cy="2222"/>
          </a:xfrm>
        </p:grpSpPr>
        <p:sp>
          <p:nvSpPr>
            <p:cNvPr id="15380" name="Oval 75"/>
            <p:cNvSpPr>
              <a:spLocks noChangeArrowheads="1"/>
            </p:cNvSpPr>
            <p:nvPr/>
          </p:nvSpPr>
          <p:spPr bwMode="auto">
            <a:xfrm>
              <a:off x="1791" y="1888"/>
              <a:ext cx="2222" cy="2222"/>
            </a:xfrm>
            <a:prstGeom prst="ellipse">
              <a:avLst/>
            </a:prstGeom>
            <a:solidFill>
              <a:srgbClr val="969696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zh-CN" altLang="en-US" b="1"/>
            </a:p>
          </p:txBody>
        </p:sp>
        <p:sp>
          <p:nvSpPr>
            <p:cNvPr id="15381" name="Oval 76"/>
            <p:cNvSpPr>
              <a:spLocks noChangeArrowheads="1"/>
            </p:cNvSpPr>
            <p:nvPr/>
          </p:nvSpPr>
          <p:spPr bwMode="auto">
            <a:xfrm>
              <a:off x="1973" y="2070"/>
              <a:ext cx="1856" cy="1856"/>
            </a:xfrm>
            <a:prstGeom prst="ellipse">
              <a:avLst/>
            </a:prstGeom>
            <a:solidFill>
              <a:srgbClr val="CCCCF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zh-CN" altLang="en-US" b="1"/>
            </a:p>
          </p:txBody>
        </p:sp>
        <p:sp>
          <p:nvSpPr>
            <p:cNvPr id="15382" name="Oval 77"/>
            <p:cNvSpPr>
              <a:spLocks noChangeArrowheads="1"/>
            </p:cNvSpPr>
            <p:nvPr/>
          </p:nvSpPr>
          <p:spPr bwMode="auto">
            <a:xfrm>
              <a:off x="2495" y="2648"/>
              <a:ext cx="754" cy="753"/>
            </a:xfrm>
            <a:prstGeom prst="ellipse">
              <a:avLst/>
            </a:prstGeom>
            <a:solidFill>
              <a:srgbClr val="EAEAEA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zh-CN" altLang="en-US" b="1"/>
            </a:p>
          </p:txBody>
        </p:sp>
      </p:grpSp>
      <p:sp>
        <p:nvSpPr>
          <p:cNvPr id="15363" name="AutoShape 78"/>
          <p:cNvSpPr>
            <a:spLocks noChangeArrowheads="1"/>
          </p:cNvSpPr>
          <p:nvPr/>
        </p:nvSpPr>
        <p:spPr bwMode="auto">
          <a:xfrm>
            <a:off x="3724275" y="2011363"/>
            <a:ext cx="222250" cy="992187"/>
          </a:xfrm>
          <a:prstGeom prst="triangle">
            <a:avLst>
              <a:gd name="adj" fmla="val 50000"/>
            </a:avLst>
          </a:prstGeom>
          <a:solidFill>
            <a:srgbClr val="FF330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 b="1"/>
          </a:p>
        </p:txBody>
      </p:sp>
      <p:sp>
        <p:nvSpPr>
          <p:cNvPr id="15364" name="AutoShape 79"/>
          <p:cNvSpPr>
            <a:spLocks noChangeArrowheads="1"/>
          </p:cNvSpPr>
          <p:nvPr/>
        </p:nvSpPr>
        <p:spPr bwMode="auto">
          <a:xfrm flipV="1">
            <a:off x="3724275" y="3003550"/>
            <a:ext cx="222250" cy="990600"/>
          </a:xfrm>
          <a:prstGeom prst="triangle">
            <a:avLst>
              <a:gd name="adj" fmla="val 50000"/>
            </a:avLst>
          </a:prstGeom>
          <a:solidFill>
            <a:schemeClr val="tx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 b="1"/>
          </a:p>
        </p:txBody>
      </p:sp>
      <p:sp>
        <p:nvSpPr>
          <p:cNvPr id="416848" name="Text Box 80"/>
          <p:cNvSpPr txBox="1">
            <a:spLocks noChangeArrowheads="1"/>
          </p:cNvSpPr>
          <p:nvPr/>
        </p:nvSpPr>
        <p:spPr bwMode="auto">
          <a:xfrm>
            <a:off x="3448050" y="1076325"/>
            <a:ext cx="800100" cy="833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zh-CN" altLang="en-US" sz="4800" b="1"/>
              <a:t>北</a:t>
            </a:r>
          </a:p>
        </p:txBody>
      </p:sp>
      <p:sp>
        <p:nvSpPr>
          <p:cNvPr id="416849" name="Text Box 81"/>
          <p:cNvSpPr txBox="1">
            <a:spLocks noChangeArrowheads="1"/>
          </p:cNvSpPr>
          <p:nvPr/>
        </p:nvSpPr>
        <p:spPr bwMode="auto">
          <a:xfrm>
            <a:off x="3440113" y="3995738"/>
            <a:ext cx="800100" cy="833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zh-CN" altLang="en-US" sz="4800" b="1"/>
              <a:t>南</a:t>
            </a:r>
          </a:p>
        </p:txBody>
      </p:sp>
      <p:sp>
        <p:nvSpPr>
          <p:cNvPr id="416850" name="Text Box 82"/>
          <p:cNvSpPr txBox="1">
            <a:spLocks noChangeArrowheads="1"/>
          </p:cNvSpPr>
          <p:nvPr/>
        </p:nvSpPr>
        <p:spPr bwMode="auto">
          <a:xfrm>
            <a:off x="1989138" y="2581275"/>
            <a:ext cx="800100" cy="833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zh-CN" altLang="en-US" sz="4800" b="1"/>
              <a:t>西</a:t>
            </a:r>
          </a:p>
        </p:txBody>
      </p:sp>
      <p:sp>
        <p:nvSpPr>
          <p:cNvPr id="416851" name="Text Box 83"/>
          <p:cNvSpPr txBox="1">
            <a:spLocks noChangeArrowheads="1"/>
          </p:cNvSpPr>
          <p:nvPr/>
        </p:nvSpPr>
        <p:spPr bwMode="auto">
          <a:xfrm>
            <a:off x="4881563" y="2587625"/>
            <a:ext cx="800100" cy="833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zh-CN" altLang="en-US" sz="4800" b="1"/>
              <a:t>东</a:t>
            </a:r>
          </a:p>
        </p:txBody>
      </p:sp>
      <p:sp>
        <p:nvSpPr>
          <p:cNvPr id="416852" name="Text Box 84"/>
          <p:cNvSpPr txBox="1">
            <a:spLocks noChangeArrowheads="1"/>
          </p:cNvSpPr>
          <p:nvPr/>
        </p:nvSpPr>
        <p:spPr bwMode="auto">
          <a:xfrm rot="2891449">
            <a:off x="4205288" y="1695450"/>
            <a:ext cx="1314450" cy="771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zh-CN" altLang="en-US" sz="4400" b="1">
                <a:solidFill>
                  <a:srgbClr val="D60093"/>
                </a:solidFill>
              </a:rPr>
              <a:t>东北</a:t>
            </a:r>
            <a:endParaRPr lang="zh-CN" altLang="en-US" sz="4400" b="1">
              <a:solidFill>
                <a:srgbClr val="D60093"/>
              </a:solidFill>
              <a:ea typeface="方正姚体" pitchFamily="2" charset="-122"/>
            </a:endParaRPr>
          </a:p>
        </p:txBody>
      </p:sp>
      <p:sp>
        <p:nvSpPr>
          <p:cNvPr id="416853" name="Text Box 85"/>
          <p:cNvSpPr txBox="1">
            <a:spLocks noChangeArrowheads="1"/>
          </p:cNvSpPr>
          <p:nvPr/>
        </p:nvSpPr>
        <p:spPr bwMode="auto">
          <a:xfrm rot="-2319854">
            <a:off x="4084638" y="3590925"/>
            <a:ext cx="1314450" cy="771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zh-CN" altLang="en-US" sz="4400" b="1">
                <a:solidFill>
                  <a:srgbClr val="D60093"/>
                </a:solidFill>
              </a:rPr>
              <a:t>东南</a:t>
            </a:r>
            <a:endParaRPr lang="zh-CN" altLang="en-US" sz="4400" b="1">
              <a:solidFill>
                <a:srgbClr val="D60093"/>
              </a:solidFill>
              <a:ea typeface="方正姚体" pitchFamily="2" charset="-122"/>
            </a:endParaRPr>
          </a:p>
        </p:txBody>
      </p:sp>
      <p:sp>
        <p:nvSpPr>
          <p:cNvPr id="416854" name="Text Box 86"/>
          <p:cNvSpPr txBox="1">
            <a:spLocks noChangeArrowheads="1"/>
          </p:cNvSpPr>
          <p:nvPr/>
        </p:nvSpPr>
        <p:spPr bwMode="auto">
          <a:xfrm rot="-2866142">
            <a:off x="2159001" y="1695450"/>
            <a:ext cx="1314450" cy="771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zh-CN" altLang="en-US" sz="4400" b="1">
                <a:solidFill>
                  <a:srgbClr val="D60093"/>
                </a:solidFill>
              </a:rPr>
              <a:t>西北</a:t>
            </a:r>
            <a:endParaRPr lang="zh-CN" altLang="en-US" sz="4400" b="1">
              <a:solidFill>
                <a:srgbClr val="D60093"/>
              </a:solidFill>
              <a:ea typeface="方正姚体" pitchFamily="2" charset="-122"/>
            </a:endParaRPr>
          </a:p>
        </p:txBody>
      </p:sp>
      <p:sp>
        <p:nvSpPr>
          <p:cNvPr id="416855" name="Text Box 87"/>
          <p:cNvSpPr txBox="1">
            <a:spLocks noChangeArrowheads="1"/>
          </p:cNvSpPr>
          <p:nvPr/>
        </p:nvSpPr>
        <p:spPr bwMode="auto">
          <a:xfrm rot="2458729">
            <a:off x="2422525" y="3663950"/>
            <a:ext cx="1314450" cy="771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r>
              <a:rPr lang="zh-CN" altLang="en-US" sz="4400" b="1">
                <a:solidFill>
                  <a:srgbClr val="D60093"/>
                </a:solidFill>
              </a:rPr>
              <a:t>西南</a:t>
            </a:r>
            <a:endParaRPr lang="zh-CN" altLang="en-US" sz="4400" b="1">
              <a:solidFill>
                <a:srgbClr val="D60093"/>
              </a:solidFill>
              <a:ea typeface="方正姚体" pitchFamily="2" charset="-122"/>
            </a:endParaRPr>
          </a:p>
        </p:txBody>
      </p:sp>
      <p:grpSp>
        <p:nvGrpSpPr>
          <p:cNvPr id="3" name="组合 18"/>
          <p:cNvGrpSpPr>
            <a:grpSpLocks/>
          </p:cNvGrpSpPr>
          <p:nvPr/>
        </p:nvGrpSpPr>
        <p:grpSpPr bwMode="auto">
          <a:xfrm>
            <a:off x="5857875" y="859358"/>
            <a:ext cx="3071813" cy="1633538"/>
            <a:chOff x="357158" y="4652963"/>
            <a:chExt cx="3071863" cy="1633557"/>
          </a:xfrm>
        </p:grpSpPr>
        <p:sp>
          <p:nvSpPr>
            <p:cNvPr id="15377" name="Rectangle 15"/>
            <p:cNvSpPr>
              <a:spLocks noChangeArrowheads="1"/>
            </p:cNvSpPr>
            <p:nvPr/>
          </p:nvSpPr>
          <p:spPr bwMode="auto">
            <a:xfrm>
              <a:off x="357158" y="4652963"/>
              <a:ext cx="3071863" cy="1633557"/>
            </a:xfrm>
            <a:prstGeom prst="rect">
              <a:avLst/>
            </a:prstGeom>
            <a:solidFill>
              <a:srgbClr val="FFFF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zh-CN" altLang="zh-CN" sz="4400" b="1"/>
            </a:p>
          </p:txBody>
        </p:sp>
        <p:sp>
          <p:nvSpPr>
            <p:cNvPr id="15378" name="Text Box 16"/>
            <p:cNvSpPr txBox="1">
              <a:spLocks noChangeArrowheads="1"/>
            </p:cNvSpPr>
            <p:nvPr/>
          </p:nvSpPr>
          <p:spPr bwMode="auto">
            <a:xfrm>
              <a:off x="357166" y="4693019"/>
              <a:ext cx="3003064" cy="77163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pPr algn="l"/>
              <a:r>
                <a:rPr lang="zh-CN" altLang="en-US" sz="4400" b="1">
                  <a:ea typeface="华文新魏" pitchFamily="2" charset="-122"/>
                </a:rPr>
                <a:t>东与西相对</a:t>
              </a:r>
            </a:p>
          </p:txBody>
        </p:sp>
        <p:sp>
          <p:nvSpPr>
            <p:cNvPr id="15379" name="Text Box 17"/>
            <p:cNvSpPr txBox="1">
              <a:spLocks noChangeArrowheads="1"/>
            </p:cNvSpPr>
            <p:nvPr/>
          </p:nvSpPr>
          <p:spPr bwMode="auto">
            <a:xfrm>
              <a:off x="357166" y="5452985"/>
              <a:ext cx="3003064" cy="77163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pPr algn="l"/>
              <a:r>
                <a:rPr lang="zh-CN" altLang="en-US" sz="4400" b="1">
                  <a:ea typeface="华文新魏" pitchFamily="2" charset="-122"/>
                </a:rPr>
                <a:t>南与北相对</a:t>
              </a:r>
            </a:p>
          </p:txBody>
        </p:sp>
      </p:grpSp>
      <p:grpSp>
        <p:nvGrpSpPr>
          <p:cNvPr id="4" name="Group 22"/>
          <p:cNvGrpSpPr>
            <a:grpSpLocks/>
          </p:cNvGrpSpPr>
          <p:nvPr/>
        </p:nvGrpSpPr>
        <p:grpSpPr bwMode="auto">
          <a:xfrm>
            <a:off x="571500" y="5130800"/>
            <a:ext cx="6824663" cy="1798638"/>
            <a:chOff x="476" y="392"/>
            <a:chExt cx="4299" cy="1133"/>
          </a:xfrm>
        </p:grpSpPr>
        <p:sp>
          <p:nvSpPr>
            <p:cNvPr id="15375" name="Text Box 23"/>
            <p:cNvSpPr txBox="1">
              <a:spLocks noChangeArrowheads="1"/>
            </p:cNvSpPr>
            <p:nvPr/>
          </p:nvSpPr>
          <p:spPr bwMode="auto">
            <a:xfrm flipH="1">
              <a:off x="1106" y="527"/>
              <a:ext cx="3669" cy="835"/>
            </a:xfrm>
            <a:prstGeom prst="rect">
              <a:avLst/>
            </a:prstGeom>
            <a:solidFill>
              <a:schemeClr val="bg1"/>
            </a:solidFill>
            <a:ln w="63500">
              <a:pattFill prst="sphere">
                <a:fgClr>
                  <a:srgbClr val="0000FF"/>
                </a:fgClr>
                <a:bgClr>
                  <a:srgbClr val="FFFFFF"/>
                </a:bgClr>
              </a:pattFill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pPr algn="l"/>
              <a:r>
                <a:rPr lang="zh-CN" altLang="en-US" sz="4000" b="1">
                  <a:latin typeface="华文新魏" pitchFamily="2" charset="-122"/>
                  <a:ea typeface="华文新魏" pitchFamily="2" charset="-122"/>
                </a:rPr>
                <a:t>地图通常是按上北下南，</a:t>
              </a:r>
            </a:p>
            <a:p>
              <a:pPr algn="l"/>
              <a:r>
                <a:rPr lang="zh-CN" altLang="en-US" sz="4000" b="1">
                  <a:latin typeface="华文新魏" pitchFamily="2" charset="-122"/>
                  <a:ea typeface="华文新魏" pitchFamily="2" charset="-122"/>
                </a:rPr>
                <a:t>左西右东来绘制的。</a:t>
              </a:r>
            </a:p>
          </p:txBody>
        </p:sp>
        <p:pic>
          <p:nvPicPr>
            <p:cNvPr id="15376" name="Picture 24" descr="女孩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H="1">
              <a:off x="476" y="392"/>
              <a:ext cx="567" cy="1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4168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4168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4168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4168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4168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4168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4168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4168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6848" grpId="0"/>
      <p:bldP spid="416849" grpId="0"/>
      <p:bldP spid="416850" grpId="0"/>
      <p:bldP spid="416851" grpId="0"/>
      <p:bldP spid="416852" grpId="0"/>
      <p:bldP spid="416852" grpId="1"/>
      <p:bldP spid="416853" grpId="0"/>
      <p:bldP spid="416853" grpId="1"/>
      <p:bldP spid="416854" grpId="0"/>
      <p:bldP spid="416854" grpId="1"/>
      <p:bldP spid="416855" grpId="0"/>
      <p:bldP spid="41685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3568" y="696838"/>
            <a:ext cx="8229600" cy="3524250"/>
          </a:xfrm>
        </p:spPr>
        <p:txBody>
          <a:bodyPr/>
          <a:lstStyle/>
          <a:p>
            <a:pPr eaLnBrk="1" hangingPunct="1">
              <a:buFontTx/>
              <a:buNone/>
            </a:pPr>
            <a:endParaRPr lang="en-US" altLang="zh-CN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buFontTx/>
              <a:buNone/>
            </a:pP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填空题</a:t>
            </a:r>
          </a:p>
          <a:p>
            <a:pPr eaLnBrk="1" hangingPunct="1">
              <a:buFontTx/>
              <a:buNone/>
            </a:pP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、在平面图上通常确定的方位是：上北下（     ）、左（     ）右（     ）。</a:t>
            </a:r>
          </a:p>
          <a:p>
            <a:pPr eaLnBrk="1" hangingPunct="1">
              <a:buFontTx/>
              <a:buNone/>
            </a:pP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、右图中，</a:t>
            </a: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B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点在</a:t>
            </a: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点东偏北的方向上，也可以说</a:t>
            </a: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B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点在</a:t>
            </a: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点</a:t>
            </a: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(      )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偏（     ）的方向上。</a:t>
            </a: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3757613" y="4613275"/>
            <a:ext cx="708025" cy="814388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pPr algn="just"/>
            <a:r>
              <a:rPr lang="en-US" altLang="zh-CN" sz="20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A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5435600" y="3868738"/>
            <a:ext cx="708025" cy="815975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pPr algn="just"/>
            <a:r>
              <a:rPr lang="en-US" altLang="zh-CN" sz="20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B</a:t>
            </a:r>
          </a:p>
        </p:txBody>
      </p:sp>
      <p:sp>
        <p:nvSpPr>
          <p:cNvPr id="16389" name="Line 5"/>
          <p:cNvSpPr>
            <a:spLocks noChangeShapeType="1"/>
          </p:cNvSpPr>
          <p:nvPr/>
        </p:nvSpPr>
        <p:spPr bwMode="auto">
          <a:xfrm>
            <a:off x="2555875" y="5237163"/>
            <a:ext cx="3384550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arrow" w="med" len="med"/>
            <a:tailEnd type="arrow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0" name="Line 6"/>
          <p:cNvSpPr>
            <a:spLocks noChangeShapeType="1"/>
          </p:cNvSpPr>
          <p:nvPr/>
        </p:nvSpPr>
        <p:spPr bwMode="auto">
          <a:xfrm rot="16200000" flipH="1">
            <a:off x="2959100" y="5272088"/>
            <a:ext cx="2505075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arrow" w="med" len="med"/>
            <a:tailEnd type="arrow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1" name="Line 7"/>
          <p:cNvSpPr>
            <a:spLocks noChangeShapeType="1"/>
          </p:cNvSpPr>
          <p:nvPr/>
        </p:nvSpPr>
        <p:spPr bwMode="auto">
          <a:xfrm rot="-2700000">
            <a:off x="4052888" y="4618038"/>
            <a:ext cx="1658937" cy="185737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2" name="Freeform 8"/>
          <p:cNvSpPr>
            <a:spLocks/>
          </p:cNvSpPr>
          <p:nvPr/>
        </p:nvSpPr>
        <p:spPr bwMode="auto">
          <a:xfrm>
            <a:off x="4787900" y="4868863"/>
            <a:ext cx="71438" cy="360362"/>
          </a:xfrm>
          <a:custGeom>
            <a:avLst/>
            <a:gdLst>
              <a:gd name="T0" fmla="*/ 0 w 45"/>
              <a:gd name="T1" fmla="*/ 0 h 227"/>
              <a:gd name="T2" fmla="*/ 2147483647 w 45"/>
              <a:gd name="T3" fmla="*/ 2147483647 h 227"/>
              <a:gd name="T4" fmla="*/ 0 w 45"/>
              <a:gd name="T5" fmla="*/ 2147483647 h 227"/>
              <a:gd name="T6" fmla="*/ 0 60000 65536"/>
              <a:gd name="T7" fmla="*/ 0 60000 65536"/>
              <a:gd name="T8" fmla="*/ 0 60000 65536"/>
              <a:gd name="T9" fmla="*/ 0 w 45"/>
              <a:gd name="T10" fmla="*/ 0 h 227"/>
              <a:gd name="T11" fmla="*/ 45 w 45"/>
              <a:gd name="T12" fmla="*/ 227 h 22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5" h="227">
                <a:moveTo>
                  <a:pt x="0" y="0"/>
                </a:moveTo>
                <a:lnTo>
                  <a:pt x="45" y="136"/>
                </a:lnTo>
                <a:lnTo>
                  <a:pt x="0" y="227"/>
                </a:lnTo>
              </a:path>
            </a:pathLst>
          </a:cu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345" name="Line 9"/>
          <p:cNvSpPr>
            <a:spLocks noChangeShapeType="1"/>
          </p:cNvSpPr>
          <p:nvPr/>
        </p:nvSpPr>
        <p:spPr bwMode="auto">
          <a:xfrm>
            <a:off x="4211638" y="5237163"/>
            <a:ext cx="1584325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5940425" y="4948238"/>
            <a:ext cx="7191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东</a:t>
            </a:r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1385540" y="2276674"/>
            <a:ext cx="738188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南</a:t>
            </a:r>
          </a:p>
        </p:txBody>
      </p:sp>
      <p:sp>
        <p:nvSpPr>
          <p:cNvPr id="14348" name="Text Box 12"/>
          <p:cNvSpPr txBox="1">
            <a:spLocks noChangeArrowheads="1"/>
          </p:cNvSpPr>
          <p:nvPr/>
        </p:nvSpPr>
        <p:spPr bwMode="auto">
          <a:xfrm>
            <a:off x="3563888" y="2276674"/>
            <a:ext cx="738188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西</a:t>
            </a:r>
          </a:p>
        </p:txBody>
      </p:sp>
      <p:sp>
        <p:nvSpPr>
          <p:cNvPr id="14349" name="Text Box 13"/>
          <p:cNvSpPr txBox="1">
            <a:spLocks noChangeArrowheads="1"/>
          </p:cNvSpPr>
          <p:nvPr/>
        </p:nvSpPr>
        <p:spPr bwMode="auto">
          <a:xfrm>
            <a:off x="5364088" y="2276674"/>
            <a:ext cx="738188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东</a:t>
            </a:r>
          </a:p>
        </p:txBody>
      </p:sp>
      <p:sp>
        <p:nvSpPr>
          <p:cNvPr id="14351" name="Text Box 15"/>
          <p:cNvSpPr txBox="1">
            <a:spLocks noChangeArrowheads="1"/>
          </p:cNvSpPr>
          <p:nvPr/>
        </p:nvSpPr>
        <p:spPr bwMode="auto">
          <a:xfrm>
            <a:off x="5292080" y="3356793"/>
            <a:ext cx="738188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东</a:t>
            </a:r>
          </a:p>
        </p:txBody>
      </p:sp>
      <p:sp>
        <p:nvSpPr>
          <p:cNvPr id="14352" name="Text Box 16"/>
          <p:cNvSpPr txBox="1">
            <a:spLocks noChangeArrowheads="1"/>
          </p:cNvSpPr>
          <p:nvPr/>
        </p:nvSpPr>
        <p:spPr bwMode="auto">
          <a:xfrm>
            <a:off x="3761805" y="3356793"/>
            <a:ext cx="738187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北</a:t>
            </a:r>
          </a:p>
        </p:txBody>
      </p:sp>
      <p:sp>
        <p:nvSpPr>
          <p:cNvPr id="16" name="同侧圆角矩形 15"/>
          <p:cNvSpPr/>
          <p:nvPr/>
        </p:nvSpPr>
        <p:spPr>
          <a:xfrm>
            <a:off x="467546" y="764704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典题精讲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17" name="直线连接符 21"/>
          <p:cNvCxnSpPr/>
          <p:nvPr/>
        </p:nvCxnSpPr>
        <p:spPr>
          <a:xfrm flipV="1">
            <a:off x="467544" y="1340768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5" grpId="0" animBg="1"/>
      <p:bldP spid="14346" grpId="0"/>
      <p:bldP spid="14347" grpId="0"/>
      <p:bldP spid="14348" grpId="0"/>
      <p:bldP spid="14349" grpId="0"/>
      <p:bldP spid="14351" grpId="0"/>
      <p:bldP spid="1435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85750" y="762000"/>
            <a:ext cx="8572500" cy="5310188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、物体的位置可以用方格上的点来表示，再用</a:t>
            </a: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数对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来描述点的位置，如</a:t>
            </a: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）表示这个物体在第</a:t>
            </a: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(  5  )</a:t>
            </a: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列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，第（     ）</a:t>
            </a: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行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。</a:t>
            </a: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B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）表示这个物体在第（  ）</a:t>
            </a: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列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，（   ）</a:t>
            </a: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行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。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、王东在班级的位置用数对表示是（</a:t>
            </a: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），那么王东坐在教室的第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（   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行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，第（  ）</a:t>
            </a: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列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b="1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 rot="-5400000">
            <a:off x="4851078" y="2357835"/>
            <a:ext cx="738188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3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 rot="-5400000">
            <a:off x="4203576" y="3149352"/>
            <a:ext cx="738188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</a:t>
            </a: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 rot="-5400000">
            <a:off x="6146428" y="3131021"/>
            <a:ext cx="73977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3</a:t>
            </a: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 rot="-5400000">
            <a:off x="7443366" y="4662091"/>
            <a:ext cx="738188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7</a:t>
            </a: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 rot="-5400000">
            <a:off x="5067102" y="4662090"/>
            <a:ext cx="738187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4" grpId="0"/>
      <p:bldP spid="15365" grpId="0"/>
      <p:bldP spid="15366" grpId="0"/>
      <p:bldP spid="1536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549275"/>
            <a:ext cx="8229600" cy="1665288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、小兰在小明</a:t>
            </a: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南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偏</a:t>
            </a: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东</a:t>
            </a: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45°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的方向上，小明就是在小兰的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（        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　  ）</a:t>
            </a: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45°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方向上。</a:t>
            </a:r>
          </a:p>
          <a:p>
            <a:pPr eaLnBrk="1" hangingPunct="1">
              <a:buFontTx/>
              <a:buNone/>
            </a:pPr>
            <a:endParaRPr lang="en-US" altLang="zh-CN" b="1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401" name="Text Box 17"/>
          <p:cNvSpPr txBox="1">
            <a:spLocks noChangeArrowheads="1"/>
          </p:cNvSpPr>
          <p:nvPr/>
        </p:nvSpPr>
        <p:spPr bwMode="auto">
          <a:xfrm>
            <a:off x="3286125" y="1428750"/>
            <a:ext cx="16430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北</a:t>
            </a:r>
            <a:r>
              <a:rPr lang="zh-CN" altLang="en-US" sz="32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偏</a:t>
            </a:r>
            <a:r>
              <a:rPr lang="zh-CN" altLang="en-US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西</a:t>
            </a:r>
          </a:p>
        </p:txBody>
      </p:sp>
      <p:pic>
        <p:nvPicPr>
          <p:cNvPr id="18436" name="Picture 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50" y="2143125"/>
            <a:ext cx="5214938" cy="41989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692150"/>
            <a:ext cx="8229600" cy="5434013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、观察右图：学校在小明家（  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     ）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偏（    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）（     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）度的方向上，距离约是（     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       ）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sp>
        <p:nvSpPr>
          <p:cNvPr id="17430" name="Text Box 22"/>
          <p:cNvSpPr txBox="1">
            <a:spLocks noChangeArrowheads="1"/>
          </p:cNvSpPr>
          <p:nvPr/>
        </p:nvSpPr>
        <p:spPr bwMode="auto">
          <a:xfrm>
            <a:off x="5940152" y="836712"/>
            <a:ext cx="5048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北</a:t>
            </a:r>
          </a:p>
        </p:txBody>
      </p:sp>
      <p:sp>
        <p:nvSpPr>
          <p:cNvPr id="17431" name="Text Box 23"/>
          <p:cNvSpPr txBox="1">
            <a:spLocks noChangeArrowheads="1"/>
          </p:cNvSpPr>
          <p:nvPr/>
        </p:nvSpPr>
        <p:spPr bwMode="auto">
          <a:xfrm>
            <a:off x="7858125" y="857250"/>
            <a:ext cx="5762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西</a:t>
            </a:r>
          </a:p>
        </p:txBody>
      </p:sp>
      <p:sp>
        <p:nvSpPr>
          <p:cNvPr id="17432" name="Text Box 24"/>
          <p:cNvSpPr txBox="1">
            <a:spLocks noChangeArrowheads="1"/>
          </p:cNvSpPr>
          <p:nvPr/>
        </p:nvSpPr>
        <p:spPr bwMode="auto">
          <a:xfrm>
            <a:off x="1285875" y="1546225"/>
            <a:ext cx="7921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45</a:t>
            </a:r>
          </a:p>
        </p:txBody>
      </p:sp>
      <p:sp>
        <p:nvSpPr>
          <p:cNvPr id="17433" name="Text Box 25"/>
          <p:cNvSpPr txBox="1">
            <a:spLocks noChangeArrowheads="1"/>
          </p:cNvSpPr>
          <p:nvPr/>
        </p:nvSpPr>
        <p:spPr bwMode="auto">
          <a:xfrm>
            <a:off x="6740525" y="1563688"/>
            <a:ext cx="12954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600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米</a:t>
            </a:r>
          </a:p>
        </p:txBody>
      </p:sp>
      <p:pic>
        <p:nvPicPr>
          <p:cNvPr id="19463" name="Picture 2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500" y="2132856"/>
            <a:ext cx="5786438" cy="4127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30" grpId="0"/>
      <p:bldP spid="17431" grpId="0"/>
      <p:bldP spid="17432" grpId="0"/>
      <p:bldP spid="1743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80FF80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80FF80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5776</TotalTime>
  <Words>649</Words>
  <Application>Microsoft Office PowerPoint</Application>
  <PresentationFormat>全屏显示(4:3)</PresentationFormat>
  <Paragraphs>140</Paragraphs>
  <Slides>20</Slides>
  <Notes>16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练 一 练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Administrator</cp:lastModifiedBy>
  <cp:revision>203</cp:revision>
  <dcterms:modified xsi:type="dcterms:W3CDTF">2018-08-09T07:20:15Z</dcterms:modified>
</cp:coreProperties>
</file>